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2DAF9-B599-4C49-9D57-683B33906241}" type="datetimeFigureOut">
              <a:rPr lang="en-US" smtClean="0"/>
              <a:t>9/4/2018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83006481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1F2DAF9-B599-4C49-9D57-683B33906241}" type="datetimeFigureOut">
              <a:rPr lang="en-US" smtClean="0"/>
              <a:t>9/4/2018</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862E561-D891-4AB5-9FAA-9759490C6793}" type="slidenum">
              <a:rPr lang="en-US" smtClean="0"/>
              <a:t>‹#›</a:t>
            </a:fld>
            <a:endParaRPr lang="en-US" dirty="0"/>
          </a:p>
        </p:txBody>
      </p:sp>
    </p:spTree>
    <p:extLst>
      <p:ext uri="{BB962C8B-B14F-4D97-AF65-F5344CB8AC3E}">
        <p14:creationId xmlns:p14="http://schemas.microsoft.com/office/powerpoint/2010/main" val="101886066"/>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1" name="TextBox 40"/>
          <p:cNvSpPr txBox="1"/>
          <p:nvPr/>
        </p:nvSpPr>
        <p:spPr>
          <a:xfrm>
            <a:off x="182420" y="-53401"/>
            <a:ext cx="4521927" cy="923330"/>
          </a:xfrm>
          <a:prstGeom prst="rect">
            <a:avLst/>
          </a:prstGeom>
          <a:noFill/>
        </p:spPr>
        <p:txBody>
          <a:bodyPr wrap="square" rtlCol="0">
            <a:spAutoFit/>
          </a:bodyPr>
          <a:lstStyle/>
          <a:p>
            <a:pPr algn="ctr"/>
            <a:r>
              <a:rPr lang="en-US" sz="5400" dirty="0">
                <a:solidFill>
                  <a:srgbClr val="FF8503"/>
                </a:solidFill>
                <a:latin typeface="orange juice" panose="02000000000000000000" pitchFamily="2" charset="0"/>
              </a:rPr>
              <a:t>Ingalls’</a:t>
            </a:r>
          </a:p>
        </p:txBody>
      </p:sp>
      <p:sp>
        <p:nvSpPr>
          <p:cNvPr id="42" name="TextBox 41"/>
          <p:cNvSpPr txBox="1"/>
          <p:nvPr/>
        </p:nvSpPr>
        <p:spPr>
          <a:xfrm>
            <a:off x="-19080" y="746181"/>
            <a:ext cx="4566944" cy="646331"/>
          </a:xfrm>
          <a:prstGeom prst="rect">
            <a:avLst/>
          </a:prstGeom>
          <a:noFill/>
        </p:spPr>
        <p:txBody>
          <a:bodyPr wrap="square" rtlCol="0">
            <a:spAutoFit/>
          </a:bodyPr>
          <a:lstStyle/>
          <a:p>
            <a:pPr algn="ctr"/>
            <a:r>
              <a:rPr lang="en-US" sz="3600" dirty="0">
                <a:solidFill>
                  <a:srgbClr val="FF8503"/>
                </a:solidFill>
                <a:latin typeface="orange juice" panose="02000000000000000000" pitchFamily="2" charset="0"/>
              </a:rPr>
              <a:t>Terrific Tigers</a:t>
            </a:r>
          </a:p>
        </p:txBody>
      </p:sp>
      <p:sp>
        <p:nvSpPr>
          <p:cNvPr id="43" name="TextBox 42"/>
          <p:cNvSpPr txBox="1"/>
          <p:nvPr/>
        </p:nvSpPr>
        <p:spPr>
          <a:xfrm>
            <a:off x="6103400" y="169810"/>
            <a:ext cx="1731146" cy="1200329"/>
          </a:xfrm>
          <a:prstGeom prst="rect">
            <a:avLst/>
          </a:prstGeom>
          <a:noFill/>
        </p:spPr>
        <p:txBody>
          <a:bodyPr wrap="square" rtlCol="0" anchor="ctr">
            <a:spAutoFit/>
          </a:bodyPr>
          <a:lstStyle/>
          <a:p>
            <a:pPr algn="ctr"/>
            <a:endParaRPr lang="en-US" sz="1200" dirty="0">
              <a:latin typeface="Century Gothic" panose="020B0502020202020204" pitchFamily="34" charset="0"/>
            </a:endParaRPr>
          </a:p>
          <a:p>
            <a:pPr algn="ctr"/>
            <a:r>
              <a:rPr lang="en-US" sz="1200" dirty="0">
                <a:latin typeface="A Year Without Rain" panose="02000000000000000000" pitchFamily="2" charset="0"/>
              </a:rPr>
              <a:t>September</a:t>
            </a:r>
          </a:p>
          <a:p>
            <a:pPr algn="ctr"/>
            <a:r>
              <a:rPr lang="en-US" sz="1200" dirty="0">
                <a:latin typeface="A Year Without Rain" panose="02000000000000000000" pitchFamily="2" charset="0"/>
              </a:rPr>
              <a:t>cingalls@wcpss.net</a:t>
            </a:r>
          </a:p>
          <a:p>
            <a:pPr algn="ctr"/>
            <a:r>
              <a:rPr lang="en-US" sz="1200" dirty="0">
                <a:latin typeface="A Year Without Rain" panose="02000000000000000000" pitchFamily="2" charset="0"/>
              </a:rPr>
              <a:t>mingalls.weebly.com</a:t>
            </a:r>
          </a:p>
          <a:p>
            <a:pPr algn="ctr"/>
            <a:endParaRPr lang="en-US" sz="12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45" name="TextBox 44"/>
          <p:cNvSpPr txBox="1"/>
          <p:nvPr/>
        </p:nvSpPr>
        <p:spPr>
          <a:xfrm>
            <a:off x="224164" y="2083700"/>
            <a:ext cx="3490027" cy="461665"/>
          </a:xfrm>
          <a:prstGeom prst="rect">
            <a:avLst/>
          </a:prstGeom>
          <a:noFill/>
        </p:spPr>
        <p:txBody>
          <a:bodyPr wrap="square" rtlCol="0">
            <a:spAutoFit/>
          </a:bodyPr>
          <a:lstStyle/>
          <a:p>
            <a:pPr algn="ctr"/>
            <a:r>
              <a:rPr lang="en-US" sz="2400" dirty="0">
                <a:solidFill>
                  <a:srgbClr val="FF8503"/>
                </a:solidFill>
                <a:latin typeface="orange juice" panose="02000000000000000000" pitchFamily="2" charset="0"/>
              </a:rPr>
              <a:t>What We Are Learning!</a:t>
            </a:r>
          </a:p>
        </p:txBody>
      </p:sp>
      <p:sp>
        <p:nvSpPr>
          <p:cNvPr id="47" name="TextBox 46"/>
          <p:cNvSpPr txBox="1"/>
          <p:nvPr/>
        </p:nvSpPr>
        <p:spPr>
          <a:xfrm>
            <a:off x="3990197" y="1816534"/>
            <a:ext cx="3490027" cy="523220"/>
          </a:xfrm>
          <a:prstGeom prst="rect">
            <a:avLst/>
          </a:prstGeom>
          <a:noFill/>
        </p:spPr>
        <p:txBody>
          <a:bodyPr wrap="square" rtlCol="0">
            <a:spAutoFit/>
          </a:bodyPr>
          <a:lstStyle/>
          <a:p>
            <a:pPr algn="ctr"/>
            <a:r>
              <a:rPr lang="en-US" sz="2800" dirty="0">
                <a:latin typeface="orange juice" panose="02000000000000000000" pitchFamily="2" charset="0"/>
              </a:rPr>
              <a:t>Important Events</a:t>
            </a:r>
          </a:p>
        </p:txBody>
      </p:sp>
      <p:sp>
        <p:nvSpPr>
          <p:cNvPr id="48" name="TextBox 47"/>
          <p:cNvSpPr txBox="1"/>
          <p:nvPr/>
        </p:nvSpPr>
        <p:spPr>
          <a:xfrm>
            <a:off x="294295" y="7652246"/>
            <a:ext cx="3490027" cy="523220"/>
          </a:xfrm>
          <a:prstGeom prst="rect">
            <a:avLst/>
          </a:prstGeom>
          <a:noFill/>
        </p:spPr>
        <p:txBody>
          <a:bodyPr wrap="square" rtlCol="0">
            <a:spAutoFit/>
          </a:bodyPr>
          <a:lstStyle/>
          <a:p>
            <a:pPr algn="ctr"/>
            <a:r>
              <a:rPr lang="en-US" sz="2800" dirty="0">
                <a:latin typeface="orange juice" panose="02000000000000000000" pitchFamily="2" charset="0"/>
              </a:rPr>
              <a:t>Classroom Needs</a:t>
            </a:r>
          </a:p>
        </p:txBody>
      </p:sp>
      <p:sp>
        <p:nvSpPr>
          <p:cNvPr id="49" name="TextBox 48"/>
          <p:cNvSpPr txBox="1"/>
          <p:nvPr/>
        </p:nvSpPr>
        <p:spPr>
          <a:xfrm>
            <a:off x="182420" y="2588658"/>
            <a:ext cx="3666477" cy="5216813"/>
          </a:xfrm>
          <a:prstGeom prst="rect">
            <a:avLst/>
          </a:prstGeom>
          <a:noFill/>
        </p:spPr>
        <p:txBody>
          <a:bodyPr wrap="square" rtlCol="0" anchor="ctr">
            <a:spAutoFit/>
          </a:bodyPr>
          <a:lstStyle/>
          <a:p>
            <a:r>
              <a:rPr lang="en-US" sz="1400" dirty="0">
                <a:latin typeface="A Year Without Rain" panose="02000000000000000000" pitchFamily="2" charset="0"/>
              </a:rPr>
              <a:t>Literacy- Reading the </a:t>
            </a:r>
            <a:r>
              <a:rPr lang="en-US" sz="1400" u="sng" dirty="0">
                <a:latin typeface="A Year Without Rain" panose="02000000000000000000" pitchFamily="2" charset="0"/>
              </a:rPr>
              <a:t>Recess Queen </a:t>
            </a:r>
            <a:r>
              <a:rPr lang="en-US" sz="1400" dirty="0">
                <a:latin typeface="A Year Without Rain" panose="02000000000000000000" pitchFamily="2" charset="0"/>
              </a:rPr>
              <a:t>and </a:t>
            </a:r>
            <a:r>
              <a:rPr lang="en-US" sz="1400" u="sng" dirty="0">
                <a:latin typeface="A Year Without Rain" panose="02000000000000000000" pitchFamily="2" charset="0"/>
              </a:rPr>
              <a:t>Stand Tall Molly Lou Melon</a:t>
            </a:r>
            <a:r>
              <a:rPr lang="en-US" sz="1400" dirty="0">
                <a:latin typeface="A Year Without Rain" panose="02000000000000000000" pitchFamily="2" charset="0"/>
              </a:rPr>
              <a:t>.  We will be working on answering various questions relating to the book.  Your children will be learning to infer, visualize, connect, predict and retell these stories</a:t>
            </a:r>
          </a:p>
          <a:p>
            <a:endParaRPr lang="en-US" sz="1400" dirty="0">
              <a:latin typeface="A Year Without Rain" panose="02000000000000000000" pitchFamily="2" charset="0"/>
            </a:endParaRPr>
          </a:p>
          <a:p>
            <a:r>
              <a:rPr lang="en-US" sz="1400" dirty="0">
                <a:latin typeface="A Year Without Rain" panose="02000000000000000000" pitchFamily="2" charset="0"/>
              </a:rPr>
              <a:t>Writer’s Workshop- Becoming successful writers.  A successful writer sounds out their words, takes their time and draws and labels pictures.</a:t>
            </a:r>
          </a:p>
          <a:p>
            <a:endParaRPr lang="en-US" sz="1400" dirty="0">
              <a:latin typeface="A Year Without Rain" panose="02000000000000000000" pitchFamily="2" charset="0"/>
            </a:endParaRPr>
          </a:p>
          <a:p>
            <a:r>
              <a:rPr lang="en-US" sz="1400" dirty="0">
                <a:latin typeface="A Year Without Rain" panose="02000000000000000000" pitchFamily="2" charset="0"/>
              </a:rPr>
              <a:t>Math- Number formation 1-20.  Measuring with non standard units and sorting.</a:t>
            </a:r>
          </a:p>
          <a:p>
            <a:endParaRPr lang="en-US" sz="1400" dirty="0">
              <a:latin typeface="A Year Without Rain" panose="02000000000000000000" pitchFamily="2" charset="0"/>
            </a:endParaRPr>
          </a:p>
          <a:p>
            <a:r>
              <a:rPr lang="en-US" sz="1400" dirty="0">
                <a:latin typeface="A Year Without Rain" panose="02000000000000000000" pitchFamily="2" charset="0"/>
              </a:rPr>
              <a:t>Social Studies: Citizenship  </a:t>
            </a:r>
          </a:p>
          <a:p>
            <a:endParaRPr lang="en-US" sz="1400" dirty="0">
              <a:latin typeface="A Year Without Rain" panose="02000000000000000000" pitchFamily="2" charset="0"/>
            </a:endParaRPr>
          </a:p>
          <a:p>
            <a:r>
              <a:rPr lang="en-US" sz="1400" dirty="0">
                <a:latin typeface="A Year Without Rain" panose="02000000000000000000" pitchFamily="2" charset="0"/>
              </a:rPr>
              <a:t>Science: Force and Motion.</a:t>
            </a:r>
          </a:p>
          <a:p>
            <a:endParaRPr lang="en-US" sz="1400" dirty="0">
              <a:latin typeface="A Year Without Rain" panose="02000000000000000000" pitchFamily="2" charset="0"/>
            </a:endParaRPr>
          </a:p>
          <a:p>
            <a:r>
              <a:rPr lang="en-US" sz="1400" dirty="0">
                <a:latin typeface="A Year Without Rain" panose="02000000000000000000" pitchFamily="2" charset="0"/>
              </a:rPr>
              <a:t>Sight Words:  These are the sight words that should be mastered by the end of quarter one.  Continue to work on sight words daily to help your children master them!</a:t>
            </a:r>
          </a:p>
          <a:p>
            <a:r>
              <a:rPr lang="en-US" sz="1400" dirty="0">
                <a:latin typeface="A Year Without Rain" panose="02000000000000000000" pitchFamily="2" charset="0"/>
              </a:rPr>
              <a:t>     </a:t>
            </a:r>
            <a:r>
              <a:rPr lang="en-US" sz="1300" dirty="0">
                <a:latin typeface="A Year Without Rain" panose="02000000000000000000" pitchFamily="2" charset="0"/>
              </a:rPr>
              <a:t>I, a, is, to, it, on, at, in, be, of, as, he</a:t>
            </a:r>
          </a:p>
          <a:p>
            <a:endParaRPr lang="en-US" sz="13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50" name="TextBox 49"/>
          <p:cNvSpPr txBox="1"/>
          <p:nvPr/>
        </p:nvSpPr>
        <p:spPr>
          <a:xfrm>
            <a:off x="4031357" y="2244054"/>
            <a:ext cx="3666477" cy="2084610"/>
          </a:xfrm>
          <a:prstGeom prst="rect">
            <a:avLst/>
          </a:prstGeom>
          <a:noFill/>
        </p:spPr>
        <p:txBody>
          <a:bodyPr wrap="square" rtlCol="0" anchor="ctr">
            <a:spAutoFit/>
          </a:bodyPr>
          <a:lstStyle/>
          <a:p>
            <a:pPr marL="171450" indent="-171450">
              <a:lnSpc>
                <a:spcPct val="150000"/>
              </a:lnSpc>
              <a:buFont typeface="Arial" panose="020B0604020202020204" pitchFamily="34" charset="0"/>
              <a:buChar char="•"/>
            </a:pPr>
            <a:r>
              <a:rPr lang="en-US" sz="1200" dirty="0">
                <a:latin typeface="A Year Without Rain" panose="02000000000000000000" pitchFamily="2" charset="0"/>
              </a:rPr>
              <a:t>No School Labor Day 3rd</a:t>
            </a:r>
          </a:p>
          <a:p>
            <a:pPr marL="171450" indent="-171450">
              <a:lnSpc>
                <a:spcPct val="150000"/>
              </a:lnSpc>
              <a:buFont typeface="Arial" panose="020B0604020202020204" pitchFamily="34" charset="0"/>
              <a:buChar char="•"/>
            </a:pPr>
            <a:r>
              <a:rPr lang="en-US" sz="1200" dirty="0">
                <a:latin typeface="A Year Without Rain" panose="02000000000000000000" pitchFamily="2" charset="0"/>
              </a:rPr>
              <a:t>PTA Spirit Night Marco’s Pizza 4th</a:t>
            </a:r>
          </a:p>
          <a:p>
            <a:pPr marL="171450" indent="-171450">
              <a:lnSpc>
                <a:spcPct val="150000"/>
              </a:lnSpc>
              <a:buFont typeface="Arial" panose="020B0604020202020204" pitchFamily="34" charset="0"/>
              <a:buChar char="•"/>
            </a:pPr>
            <a:r>
              <a:rPr lang="en-US" sz="1200" dirty="0">
                <a:latin typeface="A Year Without Rain" panose="02000000000000000000" pitchFamily="2" charset="0"/>
              </a:rPr>
              <a:t>Run Club Begins 7</a:t>
            </a:r>
            <a:r>
              <a:rPr lang="en-US" sz="1200" baseline="30000" dirty="0">
                <a:latin typeface="A Year Without Rain" panose="02000000000000000000" pitchFamily="2" charset="0"/>
              </a:rPr>
              <a:t>th</a:t>
            </a:r>
            <a:endParaRPr lang="en-US" sz="1200" dirty="0">
              <a:latin typeface="A Year Without Rain" panose="02000000000000000000" pitchFamily="2" charset="0"/>
            </a:endParaRPr>
          </a:p>
          <a:p>
            <a:pPr marL="171450" indent="-171450">
              <a:lnSpc>
                <a:spcPct val="150000"/>
              </a:lnSpc>
              <a:buFont typeface="Arial" panose="020B0604020202020204" pitchFamily="34" charset="0"/>
              <a:buChar char="•"/>
            </a:pPr>
            <a:r>
              <a:rPr lang="en-US" sz="1200" dirty="0">
                <a:latin typeface="A Year Without Rain" panose="02000000000000000000" pitchFamily="2" charset="0"/>
              </a:rPr>
              <a:t>Guest Author 13</a:t>
            </a:r>
            <a:r>
              <a:rPr lang="en-US" sz="1200" baseline="30000" dirty="0">
                <a:latin typeface="A Year Without Rain" panose="02000000000000000000" pitchFamily="2" charset="0"/>
              </a:rPr>
              <a:t>th</a:t>
            </a:r>
            <a:endParaRPr lang="en-US" sz="1200" dirty="0">
              <a:latin typeface="A Year Without Rain" panose="02000000000000000000" pitchFamily="2" charset="0"/>
            </a:endParaRPr>
          </a:p>
          <a:p>
            <a:pPr marL="171450" indent="-171450">
              <a:lnSpc>
                <a:spcPct val="150000"/>
              </a:lnSpc>
              <a:buFont typeface="Arial" panose="020B0604020202020204" pitchFamily="34" charset="0"/>
              <a:buChar char="•"/>
            </a:pPr>
            <a:r>
              <a:rPr lang="en-US" sz="1200" dirty="0">
                <a:latin typeface="A Year Without Rain" panose="02000000000000000000" pitchFamily="2" charset="0"/>
              </a:rPr>
              <a:t>Marina’s Birthday 17</a:t>
            </a:r>
            <a:r>
              <a:rPr lang="en-US" sz="1200" baseline="30000" dirty="0">
                <a:latin typeface="A Year Without Rain" panose="02000000000000000000" pitchFamily="2" charset="0"/>
              </a:rPr>
              <a:t>th</a:t>
            </a:r>
            <a:endParaRPr lang="en-US" sz="1200" dirty="0">
              <a:latin typeface="A Year Without Rain" panose="02000000000000000000" pitchFamily="2" charset="0"/>
            </a:endParaRPr>
          </a:p>
          <a:p>
            <a:pPr marL="171450" indent="-171450">
              <a:lnSpc>
                <a:spcPct val="150000"/>
              </a:lnSpc>
              <a:buFont typeface="Arial" panose="020B0604020202020204" pitchFamily="34" charset="0"/>
              <a:buChar char="•"/>
            </a:pPr>
            <a:r>
              <a:rPr lang="en-US" sz="1200" dirty="0">
                <a:latin typeface="A Year Without Rain" panose="02000000000000000000" pitchFamily="2" charset="0"/>
              </a:rPr>
              <a:t>Early Release 28th</a:t>
            </a:r>
          </a:p>
          <a:p>
            <a:pPr marL="171450" indent="-171450">
              <a:lnSpc>
                <a:spcPct val="150000"/>
              </a:lnSpc>
              <a:buFont typeface="Arial" panose="020B0604020202020204" pitchFamily="34" charset="0"/>
              <a:buChar char="•"/>
            </a:pPr>
            <a:endParaRPr lang="en-US" sz="1600" dirty="0">
              <a:latin typeface="A Year Without Rain" panose="02000000000000000000" pitchFamily="2" charset="0"/>
            </a:endParaRPr>
          </a:p>
        </p:txBody>
      </p:sp>
      <p:sp>
        <p:nvSpPr>
          <p:cNvPr id="51" name="TextBox 50"/>
          <p:cNvSpPr txBox="1"/>
          <p:nvPr/>
        </p:nvSpPr>
        <p:spPr>
          <a:xfrm>
            <a:off x="206069" y="8335751"/>
            <a:ext cx="3666477" cy="1448089"/>
          </a:xfrm>
          <a:prstGeom prst="rect">
            <a:avLst/>
          </a:prstGeom>
          <a:noFill/>
        </p:spPr>
        <p:txBody>
          <a:bodyPr wrap="square" rtlCol="0" anchor="ctr">
            <a:spAutoFit/>
          </a:bodyPr>
          <a:lstStyle/>
          <a:p>
            <a:pPr>
              <a:lnSpc>
                <a:spcPct val="150000"/>
              </a:lnSpc>
            </a:pPr>
            <a:r>
              <a:rPr lang="en-US" sz="1200" dirty="0">
                <a:latin typeface="A Year Without Rain" panose="02000000000000000000" pitchFamily="2" charset="0"/>
              </a:rPr>
              <a:t>Our class will be using the following books during guided reading. The Recess Queen by Alexis O’Neil, </a:t>
            </a:r>
            <a:r>
              <a:rPr lang="en-US" sz="1200" dirty="0" err="1">
                <a:latin typeface="A Year Without Rain" panose="02000000000000000000" pitchFamily="2" charset="0"/>
              </a:rPr>
              <a:t>Scaredy</a:t>
            </a:r>
            <a:r>
              <a:rPr lang="en-US" sz="1200" dirty="0">
                <a:latin typeface="A Year Without Rain" panose="02000000000000000000" pitchFamily="2" charset="0"/>
              </a:rPr>
              <a:t> Squirrel by Melanie Watt and Bear Snores On by Karma Wilson.  If you would like to donate any of these books to the class that would be greatly appreciated.  </a:t>
            </a:r>
          </a:p>
        </p:txBody>
      </p:sp>
      <p:sp>
        <p:nvSpPr>
          <p:cNvPr id="52" name="TextBox 51"/>
          <p:cNvSpPr txBox="1"/>
          <p:nvPr/>
        </p:nvSpPr>
        <p:spPr>
          <a:xfrm>
            <a:off x="4072519" y="4890714"/>
            <a:ext cx="3584155" cy="5170646"/>
          </a:xfrm>
          <a:prstGeom prst="rect">
            <a:avLst/>
          </a:prstGeom>
          <a:noFill/>
        </p:spPr>
        <p:txBody>
          <a:bodyPr wrap="square" rtlCol="0" anchor="ctr">
            <a:spAutoFit/>
          </a:bodyPr>
          <a:lstStyle/>
          <a:p>
            <a:r>
              <a:rPr lang="en-US" sz="1600" dirty="0">
                <a:latin typeface="A Year Without Rain" panose="02000000000000000000" pitchFamily="2" charset="0"/>
                <a:sym typeface="Wingdings" panose="05000000000000000000" pitchFamily="2" charset="2"/>
              </a:rPr>
              <a:t>Volunteers</a:t>
            </a:r>
          </a:p>
          <a:p>
            <a:r>
              <a:rPr lang="en-US" sz="1300" dirty="0">
                <a:latin typeface="A Year Without Rain" panose="02000000000000000000" pitchFamily="2" charset="0"/>
                <a:sym typeface="Wingdings" panose="05000000000000000000" pitchFamily="2" charset="2"/>
              </a:rPr>
              <a:t>If you would like to be a chaperone for field trips or to volunteer in the classroom you will need to complete the volunteer page on a computer in the Media Center.  It cannot be done from home and it takes about 2 weeks to process.  Our first field trip will be in October.</a:t>
            </a:r>
          </a:p>
          <a:p>
            <a:r>
              <a:rPr lang="en-US" sz="1600" dirty="0">
                <a:latin typeface="A Year Without Rain" panose="02000000000000000000" pitchFamily="2" charset="0"/>
                <a:sym typeface="Wingdings" panose="05000000000000000000" pitchFamily="2" charset="2"/>
              </a:rPr>
              <a:t>Community Snack</a:t>
            </a:r>
          </a:p>
          <a:p>
            <a:r>
              <a:rPr lang="en-US" sz="1300" dirty="0">
                <a:latin typeface="A Year Without Rain" panose="02000000000000000000" pitchFamily="2" charset="0"/>
                <a:sym typeface="Wingdings" panose="05000000000000000000" pitchFamily="2" charset="2"/>
              </a:rPr>
              <a:t>Please visit my website to find out more information and consider donating towards our community snack, please remember all snacks must be store bought !   We currently have 17 kids in our class..</a:t>
            </a:r>
          </a:p>
          <a:p>
            <a:r>
              <a:rPr lang="en-US" sz="1600" dirty="0">
                <a:latin typeface="A Year Without Rain" panose="02000000000000000000" pitchFamily="2" charset="0"/>
                <a:sym typeface="Wingdings" panose="05000000000000000000" pitchFamily="2" charset="2"/>
              </a:rPr>
              <a:t>Recess</a:t>
            </a:r>
          </a:p>
          <a:p>
            <a:r>
              <a:rPr lang="en-US" sz="1300" dirty="0">
                <a:latin typeface="A Year Without Rain" panose="02000000000000000000" pitchFamily="2" charset="0"/>
                <a:sym typeface="Wingdings" panose="05000000000000000000" pitchFamily="2" charset="2"/>
              </a:rPr>
              <a:t>Please remember to send water bottles to school.  It is still hot out when the children are playing during recess and we want them to stay hydrated!  Since all kindergarten teachers are outside for recess we cannot send them in for water without supervision.</a:t>
            </a:r>
          </a:p>
          <a:p>
            <a:endParaRPr lang="en-US" sz="1300" dirty="0">
              <a:latin typeface="A Year Without Rain" panose="02000000000000000000" pitchFamily="2" charset="0"/>
              <a:sym typeface="Wingdings" panose="05000000000000000000" pitchFamily="2" charset="2"/>
            </a:endParaRPr>
          </a:p>
          <a:p>
            <a:r>
              <a:rPr lang="en-US" sz="1300" dirty="0">
                <a:latin typeface="A Year Without Rain" panose="02000000000000000000" pitchFamily="2" charset="0"/>
                <a:sym typeface="Wingdings" panose="05000000000000000000" pitchFamily="2" charset="2"/>
              </a:rPr>
              <a:t>                                                                </a:t>
            </a:r>
          </a:p>
          <a:p>
            <a:r>
              <a:rPr lang="en-US" sz="1300" dirty="0">
                <a:latin typeface="A Year Without Rain" panose="02000000000000000000" pitchFamily="2" charset="0"/>
                <a:sym typeface="Wingdings" panose="05000000000000000000" pitchFamily="2" charset="2"/>
              </a:rPr>
              <a:t>                                  Ms. Ingalls</a:t>
            </a:r>
          </a:p>
          <a:p>
            <a:r>
              <a:rPr lang="en-US" sz="1200" b="1" dirty="0">
                <a:latin typeface="Century Gothic" panose="020B0502020202020204" pitchFamily="34" charset="0"/>
                <a:sym typeface="Wingdings" panose="05000000000000000000" pitchFamily="2" charset="2"/>
              </a:rPr>
              <a:t>                                          </a:t>
            </a:r>
            <a:endParaRPr lang="en-US" sz="1200" b="1" dirty="0">
              <a:latin typeface="Century Gothic" panose="020B0502020202020204" pitchFamily="34" charset="0"/>
            </a:endParaRPr>
          </a:p>
        </p:txBody>
      </p:sp>
    </p:spTree>
    <p:extLst>
      <p:ext uri="{BB962C8B-B14F-4D97-AF65-F5344CB8AC3E}">
        <p14:creationId xmlns:p14="http://schemas.microsoft.com/office/powerpoint/2010/main" val="20293678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805</TotalTime>
  <Words>394</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 Year Without Rain</vt:lpstr>
      <vt:lpstr>Arial</vt:lpstr>
      <vt:lpstr>Calibri</vt:lpstr>
      <vt:lpstr>Calibri Light</vt:lpstr>
      <vt:lpstr>Century Gothic</vt:lpstr>
      <vt:lpstr>orange juice</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Tiger_NewsletterTemplate</dc:title>
  <dc:creator>Amanda Madden</dc:creator>
  <dc:description/>
  <cp:lastModifiedBy>Cynthia Ingalls</cp:lastModifiedBy>
  <cp:revision>87</cp:revision>
  <cp:lastPrinted>2018-08-30T01:20:14Z</cp:lastPrinted>
  <dcterms:created xsi:type="dcterms:W3CDTF">2016-03-19T16:39:44Z</dcterms:created>
  <dcterms:modified xsi:type="dcterms:W3CDTF">2018-09-05T00:48:06Z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Tiger_NewsletterTemplate</vt:lpwstr>
  </property>
  <property fmtid="{D5CDD505-2E9C-101B-9397-08002B2CF9AE}" pid="3" name="SlideDescription">
    <vt:lpwstr/>
  </property>
</Properties>
</file>