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92" r:id="rId2"/>
  </p:sldIdLst>
  <p:sldSz cx="7772400" cy="10058400"/>
  <p:notesSz cx="7102475" cy="9037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7D01"/>
    <a:srgbClr val="FF8503"/>
    <a:srgbClr val="FFCC00"/>
    <a:srgbClr val="FF3300"/>
    <a:srgbClr val="7DDDFF"/>
    <a:srgbClr val="009AD0"/>
    <a:srgbClr val="005EA4"/>
    <a:srgbClr val="AD6743"/>
    <a:srgbClr val="EDB283"/>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368" autoAdjust="0"/>
    <p:restoredTop sz="94660"/>
  </p:normalViewPr>
  <p:slideViewPr>
    <p:cSldViewPr snapToGrid="0">
      <p:cViewPr varScale="1">
        <p:scale>
          <a:sx n="49" d="100"/>
          <a:sy n="49" d="100"/>
        </p:scale>
        <p:origin x="199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1F2DAF9-B599-4C49-9D57-683B33906241}" type="datetimeFigureOut">
              <a:rPr lang="en-US" smtClean="0"/>
              <a:t>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62E561-D891-4AB5-9FAA-9759490C6793}" type="slidenum">
              <a:rPr lang="en-US" smtClean="0"/>
              <a:t>‹#›</a:t>
            </a:fld>
            <a:endParaRPr lang="en-US" dirty="0"/>
          </a:p>
        </p:txBody>
      </p:sp>
    </p:spTree>
    <p:extLst>
      <p:ext uri="{BB962C8B-B14F-4D97-AF65-F5344CB8AC3E}">
        <p14:creationId xmlns:p14="http://schemas.microsoft.com/office/powerpoint/2010/main" val="2108554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F2DAF9-B599-4C49-9D57-683B33906241}" type="datetimeFigureOut">
              <a:rPr lang="en-US" smtClean="0"/>
              <a:t>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62E561-D891-4AB5-9FAA-9759490C6793}" type="slidenum">
              <a:rPr lang="en-US" smtClean="0"/>
              <a:t>‹#›</a:t>
            </a:fld>
            <a:endParaRPr lang="en-US" dirty="0"/>
          </a:p>
        </p:txBody>
      </p:sp>
    </p:spTree>
    <p:extLst>
      <p:ext uri="{BB962C8B-B14F-4D97-AF65-F5344CB8AC3E}">
        <p14:creationId xmlns:p14="http://schemas.microsoft.com/office/powerpoint/2010/main" val="3173406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F2DAF9-B599-4C49-9D57-683B33906241}" type="datetimeFigureOut">
              <a:rPr lang="en-US" smtClean="0"/>
              <a:t>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62E561-D891-4AB5-9FAA-9759490C6793}" type="slidenum">
              <a:rPr lang="en-US" smtClean="0"/>
              <a:t>‹#›</a:t>
            </a:fld>
            <a:endParaRPr lang="en-US" dirty="0"/>
          </a:p>
        </p:txBody>
      </p:sp>
    </p:spTree>
    <p:extLst>
      <p:ext uri="{BB962C8B-B14F-4D97-AF65-F5344CB8AC3E}">
        <p14:creationId xmlns:p14="http://schemas.microsoft.com/office/powerpoint/2010/main" val="1627396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F2DAF9-B599-4C49-9D57-683B33906241}" type="datetimeFigureOut">
              <a:rPr lang="en-US" smtClean="0"/>
              <a:t>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62E561-D891-4AB5-9FAA-9759490C6793}" type="slidenum">
              <a:rPr lang="en-US" smtClean="0"/>
              <a:t>‹#›</a:t>
            </a:fld>
            <a:endParaRPr lang="en-US" dirty="0"/>
          </a:p>
        </p:txBody>
      </p:sp>
    </p:spTree>
    <p:extLst>
      <p:ext uri="{BB962C8B-B14F-4D97-AF65-F5344CB8AC3E}">
        <p14:creationId xmlns:p14="http://schemas.microsoft.com/office/powerpoint/2010/main" val="4268092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1F2DAF9-B599-4C49-9D57-683B33906241}" type="datetimeFigureOut">
              <a:rPr lang="en-US" smtClean="0"/>
              <a:t>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62E561-D891-4AB5-9FAA-9759490C6793}" type="slidenum">
              <a:rPr lang="en-US" smtClean="0"/>
              <a:t>‹#›</a:t>
            </a:fld>
            <a:endParaRPr lang="en-US" dirty="0"/>
          </a:p>
        </p:txBody>
      </p:sp>
    </p:spTree>
    <p:extLst>
      <p:ext uri="{BB962C8B-B14F-4D97-AF65-F5344CB8AC3E}">
        <p14:creationId xmlns:p14="http://schemas.microsoft.com/office/powerpoint/2010/main" val="1761874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1F2DAF9-B599-4C49-9D57-683B33906241}" type="datetimeFigureOut">
              <a:rPr lang="en-US" smtClean="0"/>
              <a:t>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62E561-D891-4AB5-9FAA-9759490C6793}" type="slidenum">
              <a:rPr lang="en-US" smtClean="0"/>
              <a:t>‹#›</a:t>
            </a:fld>
            <a:endParaRPr lang="en-US" dirty="0"/>
          </a:p>
        </p:txBody>
      </p:sp>
    </p:spTree>
    <p:extLst>
      <p:ext uri="{BB962C8B-B14F-4D97-AF65-F5344CB8AC3E}">
        <p14:creationId xmlns:p14="http://schemas.microsoft.com/office/powerpoint/2010/main" val="96030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F2DAF9-B599-4C49-9D57-683B33906241}" type="datetimeFigureOut">
              <a:rPr lang="en-US" smtClean="0"/>
              <a:t>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862E561-D891-4AB5-9FAA-9759490C6793}" type="slidenum">
              <a:rPr lang="en-US" smtClean="0"/>
              <a:t>‹#›</a:t>
            </a:fld>
            <a:endParaRPr lang="en-US" dirty="0"/>
          </a:p>
        </p:txBody>
      </p:sp>
    </p:spTree>
    <p:extLst>
      <p:ext uri="{BB962C8B-B14F-4D97-AF65-F5344CB8AC3E}">
        <p14:creationId xmlns:p14="http://schemas.microsoft.com/office/powerpoint/2010/main" val="3316428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1F2DAF9-B599-4C49-9D57-683B33906241}" type="datetimeFigureOut">
              <a:rPr lang="en-US" smtClean="0"/>
              <a:t>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862E561-D891-4AB5-9FAA-9759490C6793}" type="slidenum">
              <a:rPr lang="en-US" smtClean="0"/>
              <a:t>‹#›</a:t>
            </a:fld>
            <a:endParaRPr lang="en-US" dirty="0"/>
          </a:p>
        </p:txBody>
      </p:sp>
    </p:spTree>
    <p:extLst>
      <p:ext uri="{BB962C8B-B14F-4D97-AF65-F5344CB8AC3E}">
        <p14:creationId xmlns:p14="http://schemas.microsoft.com/office/powerpoint/2010/main" val="3300662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F2DAF9-B599-4C49-9D57-683B33906241}" type="datetimeFigureOut">
              <a:rPr lang="en-US" smtClean="0"/>
              <a:t>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862E561-D891-4AB5-9FAA-9759490C6793}" type="slidenum">
              <a:rPr lang="en-US" smtClean="0"/>
              <a:t>‹#›</a:t>
            </a:fld>
            <a:endParaRPr lang="en-US" dirty="0"/>
          </a:p>
        </p:txBody>
      </p:sp>
    </p:spTree>
    <p:extLst>
      <p:ext uri="{BB962C8B-B14F-4D97-AF65-F5344CB8AC3E}">
        <p14:creationId xmlns:p14="http://schemas.microsoft.com/office/powerpoint/2010/main" val="3569053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B1F2DAF9-B599-4C49-9D57-683B33906241}" type="datetimeFigureOut">
              <a:rPr lang="en-US" smtClean="0"/>
              <a:t>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62E561-D891-4AB5-9FAA-9759490C6793}" type="slidenum">
              <a:rPr lang="en-US" smtClean="0"/>
              <a:t>‹#›</a:t>
            </a:fld>
            <a:endParaRPr lang="en-US" dirty="0"/>
          </a:p>
        </p:txBody>
      </p:sp>
    </p:spTree>
    <p:extLst>
      <p:ext uri="{BB962C8B-B14F-4D97-AF65-F5344CB8AC3E}">
        <p14:creationId xmlns:p14="http://schemas.microsoft.com/office/powerpoint/2010/main" val="29398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dirty="0"/>
              <a:t>Click icon to add picture</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B1F2DAF9-B599-4C49-9D57-683B33906241}" type="datetimeFigureOut">
              <a:rPr lang="en-US" smtClean="0"/>
              <a:t>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62E561-D891-4AB5-9FAA-9759490C6793}" type="slidenum">
              <a:rPr lang="en-US" smtClean="0"/>
              <a:t>‹#›</a:t>
            </a:fld>
            <a:endParaRPr lang="en-US" dirty="0"/>
          </a:p>
        </p:txBody>
      </p:sp>
    </p:spTree>
    <p:extLst>
      <p:ext uri="{BB962C8B-B14F-4D97-AF65-F5344CB8AC3E}">
        <p14:creationId xmlns:p14="http://schemas.microsoft.com/office/powerpoint/2010/main" val="2230133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B1F2DAF9-B599-4C49-9D57-683B33906241}" type="datetimeFigureOut">
              <a:rPr lang="en-US" smtClean="0"/>
              <a:t>1/2/2019</a:t>
            </a:fld>
            <a:endParaRPr lang="en-US" dirty="0"/>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F862E561-D891-4AB5-9FAA-9759490C6793}" type="slidenum">
              <a:rPr lang="en-US" smtClean="0"/>
              <a:t>‹#›</a:t>
            </a:fld>
            <a:endParaRPr lang="en-US" dirty="0"/>
          </a:p>
        </p:txBody>
      </p:sp>
    </p:spTree>
    <p:extLst>
      <p:ext uri="{BB962C8B-B14F-4D97-AF65-F5344CB8AC3E}">
        <p14:creationId xmlns:p14="http://schemas.microsoft.com/office/powerpoint/2010/main" val="347740118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1" name="TextBox 40"/>
          <p:cNvSpPr txBox="1"/>
          <p:nvPr/>
        </p:nvSpPr>
        <p:spPr>
          <a:xfrm>
            <a:off x="182420" y="-53401"/>
            <a:ext cx="4521927" cy="923330"/>
          </a:xfrm>
          <a:prstGeom prst="rect">
            <a:avLst/>
          </a:prstGeom>
          <a:noFill/>
        </p:spPr>
        <p:txBody>
          <a:bodyPr wrap="square" rtlCol="0">
            <a:spAutoFit/>
          </a:bodyPr>
          <a:lstStyle/>
          <a:p>
            <a:pPr algn="ctr"/>
            <a:r>
              <a:rPr lang="en-US" sz="5400" dirty="0">
                <a:solidFill>
                  <a:srgbClr val="FF8503"/>
                </a:solidFill>
                <a:latin typeface="orange juice" panose="02000000000000000000" pitchFamily="2" charset="0"/>
              </a:rPr>
              <a:t>Ingalls’</a:t>
            </a:r>
          </a:p>
        </p:txBody>
      </p:sp>
      <p:sp>
        <p:nvSpPr>
          <p:cNvPr id="42" name="TextBox 41"/>
          <p:cNvSpPr txBox="1"/>
          <p:nvPr/>
        </p:nvSpPr>
        <p:spPr>
          <a:xfrm>
            <a:off x="-19080" y="746181"/>
            <a:ext cx="4566944" cy="646331"/>
          </a:xfrm>
          <a:prstGeom prst="rect">
            <a:avLst/>
          </a:prstGeom>
          <a:noFill/>
        </p:spPr>
        <p:txBody>
          <a:bodyPr wrap="square" rtlCol="0">
            <a:spAutoFit/>
          </a:bodyPr>
          <a:lstStyle/>
          <a:p>
            <a:pPr algn="ctr"/>
            <a:r>
              <a:rPr lang="en-US" sz="3600" dirty="0">
                <a:solidFill>
                  <a:srgbClr val="FF8503"/>
                </a:solidFill>
                <a:latin typeface="orange juice" panose="02000000000000000000" pitchFamily="2" charset="0"/>
              </a:rPr>
              <a:t>Terrific Tigers</a:t>
            </a:r>
          </a:p>
        </p:txBody>
      </p:sp>
      <p:sp>
        <p:nvSpPr>
          <p:cNvPr id="43" name="TextBox 42"/>
          <p:cNvSpPr txBox="1"/>
          <p:nvPr/>
        </p:nvSpPr>
        <p:spPr>
          <a:xfrm>
            <a:off x="6103400" y="169810"/>
            <a:ext cx="1731146" cy="1200329"/>
          </a:xfrm>
          <a:prstGeom prst="rect">
            <a:avLst/>
          </a:prstGeom>
          <a:noFill/>
        </p:spPr>
        <p:txBody>
          <a:bodyPr wrap="square" rtlCol="0" anchor="ctr">
            <a:spAutoFit/>
          </a:bodyPr>
          <a:lstStyle/>
          <a:p>
            <a:pPr algn="ctr"/>
            <a:endParaRPr lang="en-US" sz="1200" dirty="0">
              <a:latin typeface="Century Gothic" panose="020B0502020202020204" pitchFamily="34" charset="0"/>
            </a:endParaRPr>
          </a:p>
          <a:p>
            <a:pPr algn="ctr"/>
            <a:r>
              <a:rPr lang="en-US" sz="1200" dirty="0">
                <a:latin typeface="A Year Without Rain" panose="02000000000000000000" pitchFamily="2" charset="0"/>
              </a:rPr>
              <a:t>January</a:t>
            </a:r>
          </a:p>
          <a:p>
            <a:pPr algn="ctr"/>
            <a:r>
              <a:rPr lang="en-US" sz="1200" dirty="0">
                <a:latin typeface="A Year Without Rain" panose="02000000000000000000" pitchFamily="2" charset="0"/>
              </a:rPr>
              <a:t>cingalls@wcpss.net</a:t>
            </a:r>
          </a:p>
          <a:p>
            <a:pPr algn="ctr"/>
            <a:r>
              <a:rPr lang="en-US" sz="1200" dirty="0">
                <a:latin typeface="A Year Without Rain" panose="02000000000000000000" pitchFamily="2" charset="0"/>
              </a:rPr>
              <a:t>Msingalls.weebly.com</a:t>
            </a:r>
          </a:p>
          <a:p>
            <a:pPr algn="ctr"/>
            <a:endParaRPr lang="en-US" sz="1200" dirty="0">
              <a:latin typeface="Century Gothic" panose="020B0502020202020204" pitchFamily="34" charset="0"/>
            </a:endParaRPr>
          </a:p>
          <a:p>
            <a:pPr algn="ctr"/>
            <a:endParaRPr lang="en-US" sz="1200" dirty="0">
              <a:latin typeface="Century Gothic" panose="020B0502020202020204" pitchFamily="34" charset="0"/>
            </a:endParaRPr>
          </a:p>
        </p:txBody>
      </p:sp>
      <p:sp>
        <p:nvSpPr>
          <p:cNvPr id="45" name="TextBox 44"/>
          <p:cNvSpPr txBox="1"/>
          <p:nvPr/>
        </p:nvSpPr>
        <p:spPr>
          <a:xfrm>
            <a:off x="224164" y="2083700"/>
            <a:ext cx="3490027" cy="461665"/>
          </a:xfrm>
          <a:prstGeom prst="rect">
            <a:avLst/>
          </a:prstGeom>
          <a:noFill/>
        </p:spPr>
        <p:txBody>
          <a:bodyPr wrap="square" rtlCol="0">
            <a:spAutoFit/>
          </a:bodyPr>
          <a:lstStyle/>
          <a:p>
            <a:pPr algn="ctr"/>
            <a:r>
              <a:rPr lang="en-US" sz="2400" dirty="0">
                <a:solidFill>
                  <a:srgbClr val="FF8503"/>
                </a:solidFill>
                <a:latin typeface="orange juice" panose="02000000000000000000" pitchFamily="2" charset="0"/>
              </a:rPr>
              <a:t>What We Are Learning!</a:t>
            </a:r>
          </a:p>
        </p:txBody>
      </p:sp>
      <p:sp>
        <p:nvSpPr>
          <p:cNvPr id="47" name="TextBox 46"/>
          <p:cNvSpPr txBox="1"/>
          <p:nvPr/>
        </p:nvSpPr>
        <p:spPr>
          <a:xfrm>
            <a:off x="3990197" y="1816534"/>
            <a:ext cx="3490027" cy="523220"/>
          </a:xfrm>
          <a:prstGeom prst="rect">
            <a:avLst/>
          </a:prstGeom>
          <a:noFill/>
        </p:spPr>
        <p:txBody>
          <a:bodyPr wrap="square" rtlCol="0">
            <a:spAutoFit/>
          </a:bodyPr>
          <a:lstStyle/>
          <a:p>
            <a:pPr algn="ctr"/>
            <a:r>
              <a:rPr lang="en-US" sz="2800" dirty="0">
                <a:latin typeface="orange juice" panose="02000000000000000000" pitchFamily="2" charset="0"/>
              </a:rPr>
              <a:t>Important Events</a:t>
            </a:r>
          </a:p>
        </p:txBody>
      </p:sp>
      <p:sp>
        <p:nvSpPr>
          <p:cNvPr id="48" name="TextBox 47"/>
          <p:cNvSpPr txBox="1"/>
          <p:nvPr/>
        </p:nvSpPr>
        <p:spPr>
          <a:xfrm>
            <a:off x="294295" y="7652246"/>
            <a:ext cx="3490027" cy="523220"/>
          </a:xfrm>
          <a:prstGeom prst="rect">
            <a:avLst/>
          </a:prstGeom>
          <a:noFill/>
        </p:spPr>
        <p:txBody>
          <a:bodyPr wrap="square" rtlCol="0">
            <a:spAutoFit/>
          </a:bodyPr>
          <a:lstStyle/>
          <a:p>
            <a:pPr algn="ctr"/>
            <a:r>
              <a:rPr lang="en-US" sz="2800" dirty="0">
                <a:latin typeface="orange juice" panose="02000000000000000000" pitchFamily="2" charset="0"/>
              </a:rPr>
              <a:t>Classroom Needs</a:t>
            </a:r>
          </a:p>
        </p:txBody>
      </p:sp>
      <p:sp>
        <p:nvSpPr>
          <p:cNvPr id="49" name="TextBox 48"/>
          <p:cNvSpPr txBox="1"/>
          <p:nvPr/>
        </p:nvSpPr>
        <p:spPr>
          <a:xfrm>
            <a:off x="182420" y="3072828"/>
            <a:ext cx="3666477" cy="4370427"/>
          </a:xfrm>
          <a:prstGeom prst="rect">
            <a:avLst/>
          </a:prstGeom>
          <a:noFill/>
        </p:spPr>
        <p:txBody>
          <a:bodyPr wrap="square" rtlCol="0" anchor="ctr">
            <a:spAutoFit/>
          </a:bodyPr>
          <a:lstStyle/>
          <a:p>
            <a:r>
              <a:rPr lang="en-US" sz="1500" dirty="0">
                <a:latin typeface="A Year Without Rain" panose="02000000000000000000" pitchFamily="2" charset="0"/>
              </a:rPr>
              <a:t>Literacy- We will be starting our “</a:t>
            </a:r>
            <a:r>
              <a:rPr lang="en-US" sz="1500" dirty="0" err="1">
                <a:latin typeface="A Year Without Rain" panose="02000000000000000000" pitchFamily="2" charset="0"/>
              </a:rPr>
              <a:t>Gumballl</a:t>
            </a:r>
            <a:r>
              <a:rPr lang="en-US" sz="1500" dirty="0">
                <a:latin typeface="A Year Without Rain" panose="02000000000000000000" pitchFamily="2" charset="0"/>
              </a:rPr>
              <a:t> sight words” program on Monday, January 7</a:t>
            </a:r>
            <a:r>
              <a:rPr lang="en-US" sz="1500" baseline="30000" dirty="0">
                <a:latin typeface="A Year Without Rain" panose="02000000000000000000" pitchFamily="2" charset="0"/>
              </a:rPr>
              <a:t>th</a:t>
            </a:r>
            <a:r>
              <a:rPr lang="en-US" sz="1500" dirty="0">
                <a:latin typeface="A Year Without Rain" panose="02000000000000000000" pitchFamily="2" charset="0"/>
              </a:rPr>
              <a:t>.  Your children will be sent home with a list of words every Monday.  It will either come with a certificate because they passed or a list of words to study.  The retest will be on Fridays.  If they pass on Friday they will get a certificate if not they will retake the test again on Monday.</a:t>
            </a:r>
          </a:p>
          <a:p>
            <a:endParaRPr lang="en-US" sz="1500" dirty="0">
              <a:latin typeface="A Year Without Rain" panose="02000000000000000000" pitchFamily="2" charset="0"/>
            </a:endParaRPr>
          </a:p>
          <a:p>
            <a:r>
              <a:rPr lang="en-US" sz="1500" dirty="0">
                <a:latin typeface="A Year Without Rain" panose="02000000000000000000" pitchFamily="2" charset="0"/>
              </a:rPr>
              <a:t>Math- Reviewing counting objects to 20 by subitizing.  We will begin to introduce parts and wholes of numbers.</a:t>
            </a:r>
          </a:p>
          <a:p>
            <a:endParaRPr lang="en-US" sz="1500" dirty="0">
              <a:latin typeface="A Year Without Rain" panose="02000000000000000000" pitchFamily="2" charset="0"/>
            </a:endParaRPr>
          </a:p>
          <a:p>
            <a:r>
              <a:rPr lang="en-US" sz="1500" dirty="0">
                <a:latin typeface="A Year Without Rain" panose="02000000000000000000" pitchFamily="2" charset="0"/>
              </a:rPr>
              <a:t>Science- Beginning our unit “Weather” and understanding the different types of weather.</a:t>
            </a:r>
            <a:endParaRPr lang="en-US" sz="1400" dirty="0">
              <a:latin typeface="A Year Without Rain" panose="02000000000000000000" pitchFamily="2" charset="0"/>
            </a:endParaRPr>
          </a:p>
          <a:p>
            <a:endParaRPr lang="en-US" sz="1300" dirty="0">
              <a:latin typeface="A Year Without Rain" panose="02000000000000000000" pitchFamily="2" charset="0"/>
            </a:endParaRPr>
          </a:p>
          <a:p>
            <a:endParaRPr lang="en-US" sz="1300" dirty="0">
              <a:latin typeface="Century Gothic" panose="020B0502020202020204" pitchFamily="34" charset="0"/>
            </a:endParaRPr>
          </a:p>
          <a:p>
            <a:pPr algn="ctr"/>
            <a:endParaRPr lang="en-US" sz="1200" dirty="0">
              <a:latin typeface="Century Gothic" panose="020B0502020202020204" pitchFamily="34" charset="0"/>
            </a:endParaRPr>
          </a:p>
        </p:txBody>
      </p:sp>
      <p:sp>
        <p:nvSpPr>
          <p:cNvPr id="50" name="TextBox 49"/>
          <p:cNvSpPr txBox="1"/>
          <p:nvPr/>
        </p:nvSpPr>
        <p:spPr>
          <a:xfrm>
            <a:off x="4031357" y="2244054"/>
            <a:ext cx="3666477" cy="2084610"/>
          </a:xfrm>
          <a:prstGeom prst="rect">
            <a:avLst/>
          </a:prstGeom>
          <a:noFill/>
        </p:spPr>
        <p:txBody>
          <a:bodyPr wrap="square" rtlCol="0" anchor="ctr">
            <a:spAutoFit/>
          </a:bodyPr>
          <a:lstStyle/>
          <a:p>
            <a:pPr marL="285750" indent="-285750">
              <a:lnSpc>
                <a:spcPct val="150000"/>
              </a:lnSpc>
              <a:buFont typeface="Arial" panose="020B0604020202020204" pitchFamily="34" charset="0"/>
              <a:buChar char="•"/>
            </a:pPr>
            <a:r>
              <a:rPr lang="en-US" sz="1200" dirty="0">
                <a:latin typeface="A Year Without Rain" panose="02000000000000000000" pitchFamily="2" charset="0"/>
              </a:rPr>
              <a:t>Back to School 2</a:t>
            </a:r>
            <a:r>
              <a:rPr lang="en-US" sz="1200" baseline="30000" dirty="0">
                <a:latin typeface="A Year Without Rain" panose="02000000000000000000" pitchFamily="2" charset="0"/>
              </a:rPr>
              <a:t>nd</a:t>
            </a:r>
            <a:endParaRPr lang="en-US" sz="1200" dirty="0">
              <a:latin typeface="A Year Without Rain" panose="02000000000000000000" pitchFamily="2" charset="0"/>
            </a:endParaRPr>
          </a:p>
          <a:p>
            <a:pPr marL="285750" indent="-285750">
              <a:lnSpc>
                <a:spcPct val="150000"/>
              </a:lnSpc>
              <a:buFont typeface="Arial" panose="020B0604020202020204" pitchFamily="34" charset="0"/>
              <a:buChar char="•"/>
            </a:pPr>
            <a:r>
              <a:rPr lang="en-US" sz="1200" dirty="0">
                <a:latin typeface="A Year Without Rain" panose="02000000000000000000" pitchFamily="2" charset="0"/>
              </a:rPr>
              <a:t>Clemson plays in National Championship 7</a:t>
            </a:r>
            <a:r>
              <a:rPr lang="en-US" sz="1200" baseline="30000" dirty="0">
                <a:latin typeface="A Year Without Rain" panose="02000000000000000000" pitchFamily="2" charset="0"/>
              </a:rPr>
              <a:t>th</a:t>
            </a:r>
            <a:r>
              <a:rPr lang="en-US" sz="1200" dirty="0">
                <a:latin typeface="A Year Without Rain" panose="02000000000000000000" pitchFamily="2" charset="0"/>
              </a:rPr>
              <a:t>  GO TIGERS!!!!</a:t>
            </a:r>
          </a:p>
          <a:p>
            <a:pPr marL="285750" indent="-285750">
              <a:lnSpc>
                <a:spcPct val="150000"/>
              </a:lnSpc>
              <a:buFont typeface="Arial" panose="020B0604020202020204" pitchFamily="34" charset="0"/>
              <a:buChar char="•"/>
            </a:pPr>
            <a:r>
              <a:rPr lang="en-US" sz="1200" dirty="0">
                <a:latin typeface="A Year Without Rain" panose="02000000000000000000" pitchFamily="2" charset="0"/>
              </a:rPr>
              <a:t>Ms. Ingalls Birthday 10</a:t>
            </a:r>
            <a:r>
              <a:rPr lang="en-US" sz="1200" baseline="30000" dirty="0">
                <a:latin typeface="A Year Without Rain" panose="02000000000000000000" pitchFamily="2" charset="0"/>
              </a:rPr>
              <a:t>th</a:t>
            </a:r>
            <a:endParaRPr lang="en-US" sz="1200" dirty="0">
              <a:latin typeface="A Year Without Rain" panose="02000000000000000000" pitchFamily="2" charset="0"/>
            </a:endParaRPr>
          </a:p>
          <a:p>
            <a:pPr marL="285750" indent="-285750">
              <a:lnSpc>
                <a:spcPct val="150000"/>
              </a:lnSpc>
              <a:buFont typeface="Arial" panose="020B0604020202020204" pitchFamily="34" charset="0"/>
              <a:buChar char="•"/>
            </a:pPr>
            <a:r>
              <a:rPr lang="en-US" sz="1200" dirty="0">
                <a:latin typeface="A Year Without Rain" panose="02000000000000000000" pitchFamily="2" charset="0"/>
              </a:rPr>
              <a:t>No School MLK JR. Day 21</a:t>
            </a:r>
            <a:r>
              <a:rPr lang="en-US" sz="1200" baseline="30000" dirty="0">
                <a:latin typeface="A Year Without Rain" panose="02000000000000000000" pitchFamily="2" charset="0"/>
              </a:rPr>
              <a:t>st</a:t>
            </a:r>
            <a:r>
              <a:rPr lang="en-US" sz="1200" dirty="0">
                <a:latin typeface="A Year Without Rain" panose="02000000000000000000" pitchFamily="2" charset="0"/>
              </a:rPr>
              <a:t> </a:t>
            </a:r>
          </a:p>
          <a:p>
            <a:pPr marL="285750" indent="-285750">
              <a:lnSpc>
                <a:spcPct val="150000"/>
              </a:lnSpc>
              <a:buFont typeface="Arial" panose="020B0604020202020204" pitchFamily="34" charset="0"/>
              <a:buChar char="•"/>
            </a:pPr>
            <a:r>
              <a:rPr lang="en-US" sz="1200" dirty="0">
                <a:latin typeface="A Year Without Rain" panose="02000000000000000000" pitchFamily="2" charset="0"/>
              </a:rPr>
              <a:t>Track Out 25</a:t>
            </a:r>
            <a:r>
              <a:rPr lang="en-US" sz="1200" baseline="30000" dirty="0">
                <a:latin typeface="A Year Without Rain" panose="02000000000000000000" pitchFamily="2" charset="0"/>
              </a:rPr>
              <a:t>th</a:t>
            </a:r>
            <a:r>
              <a:rPr lang="en-US" sz="1200" dirty="0">
                <a:latin typeface="A Year Without Rain" panose="02000000000000000000" pitchFamily="2" charset="0"/>
              </a:rPr>
              <a:t> </a:t>
            </a:r>
          </a:p>
          <a:p>
            <a:pPr marL="171450" indent="-171450">
              <a:lnSpc>
                <a:spcPct val="150000"/>
              </a:lnSpc>
              <a:buFont typeface="Arial" panose="020B0604020202020204" pitchFamily="34" charset="0"/>
              <a:buChar char="•"/>
            </a:pPr>
            <a:endParaRPr lang="en-US" sz="1600" dirty="0">
              <a:latin typeface="A Year Without Rain" panose="02000000000000000000" pitchFamily="2" charset="0"/>
            </a:endParaRPr>
          </a:p>
        </p:txBody>
      </p:sp>
      <p:sp>
        <p:nvSpPr>
          <p:cNvPr id="51" name="TextBox 50"/>
          <p:cNvSpPr txBox="1"/>
          <p:nvPr/>
        </p:nvSpPr>
        <p:spPr>
          <a:xfrm>
            <a:off x="206069" y="8474250"/>
            <a:ext cx="3666477" cy="1171090"/>
          </a:xfrm>
          <a:prstGeom prst="rect">
            <a:avLst/>
          </a:prstGeom>
          <a:noFill/>
        </p:spPr>
        <p:txBody>
          <a:bodyPr wrap="square" rtlCol="0" anchor="ctr">
            <a:spAutoFit/>
          </a:bodyPr>
          <a:lstStyle/>
          <a:p>
            <a:pPr>
              <a:lnSpc>
                <a:spcPct val="150000"/>
              </a:lnSpc>
            </a:pPr>
            <a:r>
              <a:rPr lang="en-US" sz="1200" dirty="0">
                <a:latin typeface="A Year Without Rain" panose="02000000000000000000" pitchFamily="2" charset="0"/>
              </a:rPr>
              <a:t>We still have plenty of snacks!!! We are in need of plastic utensils, Clorox wipes, paper towels, and paper plates.  Thank you for all the thoughtful gifts you gave me before break!!!  The gift cards came in handy!!!</a:t>
            </a:r>
          </a:p>
        </p:txBody>
      </p:sp>
      <p:sp>
        <p:nvSpPr>
          <p:cNvPr id="52" name="TextBox 51"/>
          <p:cNvSpPr txBox="1"/>
          <p:nvPr/>
        </p:nvSpPr>
        <p:spPr>
          <a:xfrm>
            <a:off x="4072519" y="5413939"/>
            <a:ext cx="3584155" cy="4124206"/>
          </a:xfrm>
          <a:prstGeom prst="rect">
            <a:avLst/>
          </a:prstGeom>
          <a:noFill/>
        </p:spPr>
        <p:txBody>
          <a:bodyPr wrap="square" rtlCol="0" anchor="ctr">
            <a:spAutoFit/>
          </a:bodyPr>
          <a:lstStyle/>
          <a:p>
            <a:r>
              <a:rPr lang="en-US" sz="1600" dirty="0">
                <a:latin typeface="A Year Without Rain" panose="02000000000000000000" pitchFamily="2" charset="0"/>
                <a:sym typeface="Wingdings" panose="05000000000000000000" pitchFamily="2" charset="2"/>
              </a:rPr>
              <a:t>We have had many accidents lately.  Please make sure you have sent in an extra set of winter clothes for your child to have in case of an emergency.  Please tell them to leave them in their cubbies.  If there is an accident we will send the dirty clothes home in a bag.  Please resend in clothes the next day to keep in cubby.  If we have sent your child home with clothes from the office please wash them and send them back so we can return them to the office.  Thank you!!</a:t>
            </a:r>
          </a:p>
          <a:p>
            <a:endParaRPr lang="en-US" sz="1600" dirty="0">
              <a:latin typeface="A Year Without Rain" panose="02000000000000000000" pitchFamily="2" charset="0"/>
              <a:sym typeface="Wingdings" panose="05000000000000000000" pitchFamily="2" charset="2"/>
            </a:endParaRPr>
          </a:p>
          <a:p>
            <a:r>
              <a:rPr lang="en-US" sz="1600" dirty="0">
                <a:latin typeface="A Year Without Rain" panose="02000000000000000000" pitchFamily="2" charset="0"/>
                <a:sym typeface="Wingdings" panose="05000000000000000000" pitchFamily="2" charset="2"/>
              </a:rPr>
              <a:t>				Ms. Ingalls</a:t>
            </a:r>
            <a:endParaRPr lang="en-US" sz="1300" dirty="0">
              <a:latin typeface="A Year Without Rain" panose="02000000000000000000" pitchFamily="2" charset="0"/>
              <a:sym typeface="Wingdings" panose="05000000000000000000" pitchFamily="2" charset="2"/>
            </a:endParaRPr>
          </a:p>
          <a:p>
            <a:r>
              <a:rPr lang="en-US" sz="1300" dirty="0">
                <a:latin typeface="A Year Without Rain" panose="02000000000000000000" pitchFamily="2" charset="0"/>
                <a:sym typeface="Wingdings" panose="05000000000000000000" pitchFamily="2" charset="2"/>
              </a:rPr>
              <a:t>                                                                </a:t>
            </a:r>
          </a:p>
          <a:p>
            <a:r>
              <a:rPr lang="en-US" sz="1300" dirty="0">
                <a:latin typeface="A Year Without Rain" panose="02000000000000000000" pitchFamily="2" charset="0"/>
                <a:sym typeface="Wingdings" panose="05000000000000000000" pitchFamily="2" charset="2"/>
              </a:rPr>
              <a:t>                               </a:t>
            </a:r>
          </a:p>
          <a:p>
            <a:r>
              <a:rPr lang="en-US" sz="1200" b="1" dirty="0">
                <a:latin typeface="Century Gothic" panose="020B0502020202020204" pitchFamily="34" charset="0"/>
                <a:sym typeface="Wingdings" panose="05000000000000000000" pitchFamily="2" charset="2"/>
              </a:rPr>
              <a:t>                                          </a:t>
            </a:r>
            <a:endParaRPr lang="en-US" sz="1200" b="1" dirty="0">
              <a:latin typeface="Century Gothic" panose="020B0502020202020204" pitchFamily="34" charset="0"/>
            </a:endParaRPr>
          </a:p>
        </p:txBody>
      </p:sp>
    </p:spTree>
    <p:extLst>
      <p:ext uri="{BB962C8B-B14F-4D97-AF65-F5344CB8AC3E}">
        <p14:creationId xmlns:p14="http://schemas.microsoft.com/office/powerpoint/2010/main" val="220181667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3320</TotalTime>
  <Words>310</Words>
  <Application>Microsoft Office PowerPoint</Application>
  <PresentationFormat>Custom</PresentationFormat>
  <Paragraphs>27</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 Year Without Rain</vt:lpstr>
      <vt:lpstr>Arial</vt:lpstr>
      <vt:lpstr>Calibri</vt:lpstr>
      <vt:lpstr>Calibri Light</vt:lpstr>
      <vt:lpstr>Century Gothic</vt:lpstr>
      <vt:lpstr>orange juice</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Madden</dc:creator>
  <cp:lastModifiedBy>Cynthia Ingalls</cp:lastModifiedBy>
  <cp:revision>111</cp:revision>
  <cp:lastPrinted>2019-01-03T00:43:59Z</cp:lastPrinted>
  <dcterms:created xsi:type="dcterms:W3CDTF">2016-03-19T16:39:44Z</dcterms:created>
  <dcterms:modified xsi:type="dcterms:W3CDTF">2019-01-04T01:31:01Z</dcterms:modified>
</cp:coreProperties>
</file>