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66" r:id="rId8"/>
    <p:sldId id="264" r:id="rId9"/>
    <p:sldId id="265" r:id="rId10"/>
    <p:sldId id="267" r:id="rId11"/>
    <p:sldId id="268" r:id="rId12"/>
    <p:sldId id="269" r:id="rId13"/>
    <p:sldId id="270" r:id="rId14"/>
    <p:sldId id="271" r:id="rId15"/>
    <p:sldId id="272" r:id="rId16"/>
    <p:sldId id="273" r:id="rId17"/>
    <p:sldId id="277" r:id="rId18"/>
    <p:sldId id="276" r:id="rId19"/>
    <p:sldId id="25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E2FF"/>
    <a:srgbClr val="0094EA"/>
    <a:srgbClr val="F6E308"/>
    <a:srgbClr val="9774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6C6B20A-2AE7-441D-9799-03483C26AEBC}"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CBB02-0D70-4168-8506-66951F5EAB2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C6B20A-2AE7-441D-9799-03483C26AEBC}"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CBB02-0D70-4168-8506-66951F5EAB2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C6B20A-2AE7-441D-9799-03483C26AEBC}"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CBB02-0D70-4168-8506-66951F5EAB2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C6B20A-2AE7-441D-9799-03483C26AEBC}"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CBB02-0D70-4168-8506-66951F5EAB2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C6B20A-2AE7-441D-9799-03483C26AEBC}"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CBB02-0D70-4168-8506-66951F5EAB2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C6B20A-2AE7-441D-9799-03483C26AEBC}" type="datetimeFigureOut">
              <a:rPr lang="en-US" smtClean="0"/>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CBB02-0D70-4168-8506-66951F5EAB2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C6B20A-2AE7-441D-9799-03483C26AEBC}" type="datetimeFigureOut">
              <a:rPr lang="en-US" smtClean="0"/>
              <a:t>8/21/2018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9CBB02-0D70-4168-8506-66951F5EAB2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6C6B20A-2AE7-441D-9799-03483C26AEBC}" type="datetimeFigureOut">
              <a:rPr lang="en-US" smtClean="0"/>
              <a:t>8/21/2018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9CBB02-0D70-4168-8506-66951F5EAB2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C6B20A-2AE7-441D-9799-03483C26AEBC}" type="datetimeFigureOut">
              <a:rPr lang="en-US" smtClean="0"/>
              <a:t>8/21/2018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9CBB02-0D70-4168-8506-66951F5EAB2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C6B20A-2AE7-441D-9799-03483C26AEBC}" type="datetimeFigureOut">
              <a:rPr lang="en-US" smtClean="0"/>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CBB02-0D70-4168-8506-66951F5EAB2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C6B20A-2AE7-441D-9799-03483C26AEBC}" type="datetimeFigureOut">
              <a:rPr lang="en-US" smtClean="0"/>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CBB02-0D70-4168-8506-66951F5EAB2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C6B20A-2AE7-441D-9799-03483C26AEBC}" type="datetimeFigureOut">
              <a:rPr lang="en-US" smtClean="0"/>
              <a:t>8/21/2018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9CBB02-0D70-4168-8506-66951F5EAB2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corestandards.or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657469" y="947603"/>
            <a:ext cx="5877169" cy="1200329"/>
          </a:xfrm>
          <a:prstGeom prst="rect">
            <a:avLst/>
          </a:prstGeom>
          <a:noFill/>
        </p:spPr>
        <p:txBody>
          <a:bodyPr wrap="square" lIns="91440" tIns="45720" rIns="91440" bIns="45720">
            <a:spAutoFit/>
          </a:bodyPr>
          <a:lstStyle/>
          <a:p>
            <a:pPr algn="ctr"/>
            <a:r>
              <a:rPr lang="en-US" sz="7200" cap="none" spc="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rPr>
              <a:t>Welcome</a:t>
            </a:r>
            <a:endParaRPr lang="en-US" sz="13000" cap="none" spc="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endParaRPr>
          </a:p>
        </p:txBody>
      </p:sp>
      <p:sp>
        <p:nvSpPr>
          <p:cNvPr id="3" name="Rectangle 2"/>
          <p:cNvSpPr/>
          <p:nvPr/>
        </p:nvSpPr>
        <p:spPr>
          <a:xfrm>
            <a:off x="762000" y="2198169"/>
            <a:ext cx="5410200" cy="923330"/>
          </a:xfrm>
          <a:prstGeom prst="rect">
            <a:avLst/>
          </a:prstGeom>
          <a:noFill/>
        </p:spPr>
        <p:txBody>
          <a:bodyPr wrap="square" lIns="91440" tIns="45720" rIns="91440" bIns="45720">
            <a:spAutoFit/>
          </a:bodyPr>
          <a:lstStyle/>
          <a:p>
            <a:pPr algn="ctr"/>
            <a:r>
              <a:rPr lang="en-US" sz="5400" cap="none" spc="0" dirty="0">
                <a:ln w="38100">
                  <a:solidFill>
                    <a:sysClr val="windowText" lastClr="000000"/>
                  </a:solidFill>
                  <a:prstDash val="solid"/>
                </a:ln>
                <a:latin typeface="Lucida Handwriting" panose="03010101010101010101" pitchFamily="66" charset="0"/>
              </a:rPr>
              <a:t>Ms. Ingalls’ </a:t>
            </a:r>
          </a:p>
        </p:txBody>
      </p:sp>
      <p:sp>
        <p:nvSpPr>
          <p:cNvPr id="4" name="Rectangle 3"/>
          <p:cNvSpPr/>
          <p:nvPr/>
        </p:nvSpPr>
        <p:spPr>
          <a:xfrm>
            <a:off x="1295400" y="4648200"/>
            <a:ext cx="3505200" cy="1015663"/>
          </a:xfrm>
          <a:prstGeom prst="rect">
            <a:avLst/>
          </a:prstGeom>
          <a:noFill/>
        </p:spPr>
        <p:txBody>
          <a:bodyPr wrap="square" lIns="91440" tIns="45720" rIns="91440" bIns="45720">
            <a:spAutoFit/>
          </a:bodyPr>
          <a:lstStyle/>
          <a:p>
            <a:pPr algn="ctr"/>
            <a:r>
              <a:rPr lang="en-US" sz="6000" cap="none" spc="0" dirty="0">
                <a:ln w="38100">
                  <a:solidFill>
                    <a:sysClr val="windowText" lastClr="000000"/>
                  </a:solidFill>
                  <a:prstDash val="solid"/>
                </a:ln>
                <a:solidFill>
                  <a:srgbClr val="F6E308"/>
                </a:solidFill>
                <a:latin typeface="KG Next to Me Solid" panose="02000507000000020004" pitchFamily="2" charset="0"/>
              </a:rPr>
              <a:t>2018-2019</a:t>
            </a:r>
          </a:p>
        </p:txBody>
      </p:sp>
      <p:sp>
        <p:nvSpPr>
          <p:cNvPr id="5" name="Rectangle 4"/>
          <p:cNvSpPr/>
          <p:nvPr/>
        </p:nvSpPr>
        <p:spPr>
          <a:xfrm>
            <a:off x="657469" y="3171736"/>
            <a:ext cx="5410200" cy="923330"/>
          </a:xfrm>
          <a:prstGeom prst="rect">
            <a:avLst/>
          </a:prstGeom>
          <a:noFill/>
        </p:spPr>
        <p:txBody>
          <a:bodyPr wrap="square" lIns="91440" tIns="45720" rIns="91440" bIns="45720">
            <a:spAutoFit/>
          </a:bodyPr>
          <a:lstStyle/>
          <a:p>
            <a:pPr algn="ctr"/>
            <a:r>
              <a:rPr lang="en-US" sz="5400" cap="none" spc="0" dirty="0">
                <a:ln w="38100">
                  <a:solidFill>
                    <a:sysClr val="windowText" lastClr="000000"/>
                  </a:solidFill>
                  <a:prstDash val="solid"/>
                </a:ln>
                <a:latin typeface="Lucida Handwriting" panose="03010101010101010101" pitchFamily="66" charset="0"/>
              </a:rPr>
              <a:t>Classroom</a:t>
            </a:r>
          </a:p>
        </p:txBody>
      </p:sp>
    </p:spTree>
    <p:extLst>
      <p:ext uri="{BB962C8B-B14F-4D97-AF65-F5344CB8AC3E}">
        <p14:creationId xmlns:p14="http://schemas.microsoft.com/office/powerpoint/2010/main" val="3070945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0" presetClass="entr" presetSubtype="0" fill="hold" grpId="0" nodeType="afterEffect">
                                  <p:stCondLst>
                                    <p:cond delay="25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10" presetClass="entr" presetSubtype="0" fill="hold" grpId="0" nodeType="withEffect">
                                  <p:stCondLst>
                                    <p:cond delay="25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p:stCondLst>
                              <p:cond delay="1250"/>
                            </p:stCondLst>
                            <p:childTnLst>
                              <p:par>
                                <p:cTn id="18" presetID="16" presetClass="entr" presetSubtype="21"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736937"/>
            <a:ext cx="8001000" cy="707886"/>
          </a:xfrm>
          <a:prstGeom prst="rect">
            <a:avLst/>
          </a:prstGeom>
          <a:noFill/>
        </p:spPr>
        <p:txBody>
          <a:bodyPr wrap="square" lIns="91440" tIns="45720" rIns="91440" bIns="45720">
            <a:spAutoFit/>
          </a:bodyPr>
          <a:lstStyle/>
          <a:p>
            <a:pPr algn="ctr"/>
            <a:r>
              <a:rPr lang="en-US" sz="4000" cap="none" spc="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rPr>
              <a:t>Standards Based Grading</a:t>
            </a:r>
          </a:p>
        </p:txBody>
      </p:sp>
      <p:sp>
        <p:nvSpPr>
          <p:cNvPr id="2" name="Rectangle 1">
            <a:extLst>
              <a:ext uri="{FF2B5EF4-FFF2-40B4-BE49-F238E27FC236}">
                <a16:creationId xmlns:a16="http://schemas.microsoft.com/office/drawing/2014/main" id="{A6D1D750-B4DA-425A-9E9C-029BD5A38E82}"/>
              </a:ext>
            </a:extLst>
          </p:cNvPr>
          <p:cNvSpPr/>
          <p:nvPr/>
        </p:nvSpPr>
        <p:spPr>
          <a:xfrm>
            <a:off x="914400" y="1456546"/>
            <a:ext cx="4572000" cy="4401205"/>
          </a:xfrm>
          <a:prstGeom prst="rect">
            <a:avLst/>
          </a:prstGeom>
        </p:spPr>
        <p:txBody>
          <a:bodyPr>
            <a:spAutoFit/>
          </a:bodyPr>
          <a:lstStyle/>
          <a:p>
            <a:pPr marL="285750" indent="-285750">
              <a:buFont typeface="Wingdings" panose="05000000000000000000" pitchFamily="2" charset="2"/>
              <a:buChar char="v"/>
            </a:pPr>
            <a:r>
              <a:rPr lang="en-US" sz="2000" b="1" dirty="0">
                <a:latin typeface="A Year Without Rain" panose="02000000000000000000" pitchFamily="2" charset="0"/>
              </a:rPr>
              <a:t>Level 1 – Does not understand or does not complete task</a:t>
            </a:r>
          </a:p>
          <a:p>
            <a:pPr marL="285750" indent="-285750">
              <a:buFont typeface="Wingdings" panose="05000000000000000000" pitchFamily="2" charset="2"/>
              <a:buChar char="v"/>
            </a:pPr>
            <a:r>
              <a:rPr lang="en-US" sz="2000" b="1" dirty="0">
                <a:latin typeface="A Year Without Rain" panose="02000000000000000000" pitchFamily="2" charset="0"/>
              </a:rPr>
              <a:t> Level 2 – Inconsistently meets expectation or is approaching understanding </a:t>
            </a:r>
          </a:p>
          <a:p>
            <a:pPr marL="285750" indent="-285750">
              <a:buFont typeface="Wingdings" panose="05000000000000000000" pitchFamily="2" charset="2"/>
              <a:buChar char="v"/>
            </a:pPr>
            <a:r>
              <a:rPr lang="en-US" sz="2000" b="1" dirty="0">
                <a:latin typeface="A Year Without Rain" panose="02000000000000000000" pitchFamily="2" charset="0"/>
              </a:rPr>
              <a:t>Level 3 – Can consistently &amp; correctly do the task on his/her own (Level 3 is on grade level) </a:t>
            </a:r>
          </a:p>
          <a:p>
            <a:pPr marL="285750" indent="-285750">
              <a:buFont typeface="Wingdings" panose="05000000000000000000" pitchFamily="2" charset="2"/>
              <a:buChar char="v"/>
            </a:pPr>
            <a:r>
              <a:rPr lang="en-US" sz="2000" b="1" dirty="0">
                <a:latin typeface="A Year Without Rain" panose="02000000000000000000" pitchFamily="2" charset="0"/>
              </a:rPr>
              <a:t> Level 4 – Consistently demonstrates an in-depth understanding and independently produces high quality work without any guidance or push.</a:t>
            </a:r>
          </a:p>
          <a:p>
            <a:pPr marL="285750" indent="-285750">
              <a:buFont typeface="Wingdings" panose="05000000000000000000" pitchFamily="2" charset="2"/>
              <a:buChar char="v"/>
            </a:pPr>
            <a:r>
              <a:rPr lang="en-US" sz="2000" b="1" dirty="0">
                <a:latin typeface="A Year Without Rain" panose="02000000000000000000" pitchFamily="2" charset="0"/>
              </a:rPr>
              <a:t> Not every standard has a level 4 opportunity. </a:t>
            </a:r>
          </a:p>
        </p:txBody>
      </p:sp>
    </p:spTree>
    <p:extLst>
      <p:ext uri="{BB962C8B-B14F-4D97-AF65-F5344CB8AC3E}">
        <p14:creationId xmlns:p14="http://schemas.microsoft.com/office/powerpoint/2010/main" val="68096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736937"/>
            <a:ext cx="8001000" cy="1015663"/>
          </a:xfrm>
          <a:prstGeom prst="rect">
            <a:avLst/>
          </a:prstGeom>
          <a:noFill/>
        </p:spPr>
        <p:txBody>
          <a:bodyPr wrap="square" lIns="91440" tIns="45720" rIns="91440" bIns="45720">
            <a:spAutoFit/>
          </a:bodyPr>
          <a:lstStyle/>
          <a:p>
            <a:pPr algn="ctr"/>
            <a:r>
              <a:rPr lang="en-US" sz="600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rPr>
              <a:t>Weekly Routines</a:t>
            </a:r>
            <a:endParaRPr lang="en-US" sz="8000" cap="none" spc="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endParaRPr>
          </a:p>
        </p:txBody>
      </p:sp>
      <p:sp>
        <p:nvSpPr>
          <p:cNvPr id="2" name="Rectangle 1">
            <a:extLst>
              <a:ext uri="{FF2B5EF4-FFF2-40B4-BE49-F238E27FC236}">
                <a16:creationId xmlns:a16="http://schemas.microsoft.com/office/drawing/2014/main" id="{88CA825E-333A-4D4C-8A3A-0C11219BD955}"/>
              </a:ext>
            </a:extLst>
          </p:cNvPr>
          <p:cNvSpPr/>
          <p:nvPr/>
        </p:nvSpPr>
        <p:spPr>
          <a:xfrm>
            <a:off x="1066800" y="1951672"/>
            <a:ext cx="4572000" cy="3539430"/>
          </a:xfrm>
          <a:prstGeom prst="rect">
            <a:avLst/>
          </a:prstGeom>
        </p:spPr>
        <p:txBody>
          <a:bodyPr>
            <a:spAutoFit/>
          </a:bodyPr>
          <a:lstStyle/>
          <a:p>
            <a:pPr marL="285750" indent="-285750">
              <a:buFont typeface="Wingdings" panose="05000000000000000000" pitchFamily="2" charset="2"/>
              <a:buChar char="v"/>
            </a:pPr>
            <a:r>
              <a:rPr lang="en-US" sz="2800" b="1" dirty="0">
                <a:latin typeface="Tempus Sans ITC" panose="04020404030D07020202" pitchFamily="82" charset="0"/>
              </a:rPr>
              <a:t> Chameleon Folders -   Please send daily </a:t>
            </a:r>
          </a:p>
          <a:p>
            <a:pPr marL="457200" indent="-457200">
              <a:buFont typeface="Wingdings" panose="05000000000000000000" pitchFamily="2" charset="2"/>
              <a:buChar char="v"/>
            </a:pPr>
            <a:r>
              <a:rPr lang="en-US" sz="2800" b="1" dirty="0">
                <a:latin typeface="Tempus Sans ITC" panose="04020404030D07020202" pitchFamily="82" charset="0"/>
              </a:rPr>
              <a:t>Absences &amp; </a:t>
            </a:r>
            <a:r>
              <a:rPr lang="en-US" sz="2800" b="1" dirty="0" err="1">
                <a:latin typeface="Tempus Sans ITC" panose="04020404030D07020202" pitchFamily="82" charset="0"/>
              </a:rPr>
              <a:t>Tardies</a:t>
            </a:r>
            <a:r>
              <a:rPr lang="en-US" sz="2800" b="1" dirty="0">
                <a:latin typeface="Tempus Sans ITC" panose="04020404030D07020202" pitchFamily="82" charset="0"/>
              </a:rPr>
              <a:t> </a:t>
            </a:r>
          </a:p>
          <a:p>
            <a:pPr marL="457200" indent="-457200">
              <a:buFont typeface="Wingdings" panose="05000000000000000000" pitchFamily="2" charset="2"/>
              <a:buChar char="v"/>
            </a:pPr>
            <a:r>
              <a:rPr lang="en-US" sz="2800" b="1" dirty="0">
                <a:latin typeface="Tempus Sans ITC" panose="04020404030D07020202" pitchFamily="82" charset="0"/>
              </a:rPr>
              <a:t>Changes in Transportation </a:t>
            </a:r>
          </a:p>
          <a:p>
            <a:pPr marL="457200" indent="-457200">
              <a:buFont typeface="Wingdings" panose="05000000000000000000" pitchFamily="2" charset="2"/>
              <a:buChar char="v"/>
            </a:pPr>
            <a:r>
              <a:rPr lang="en-US" sz="2800" b="1" dirty="0">
                <a:latin typeface="Tempus Sans ITC" panose="04020404030D07020202" pitchFamily="82" charset="0"/>
              </a:rPr>
              <a:t>Allergies </a:t>
            </a:r>
          </a:p>
          <a:p>
            <a:pPr marL="457200" indent="-457200">
              <a:buFont typeface="Wingdings" panose="05000000000000000000" pitchFamily="2" charset="2"/>
              <a:buChar char="v"/>
            </a:pPr>
            <a:r>
              <a:rPr lang="en-US" sz="2800" b="1" dirty="0">
                <a:latin typeface="Tempus Sans ITC" panose="04020404030D07020202" pitchFamily="82" charset="0"/>
              </a:rPr>
              <a:t> Lunch - $2.55 per day Please pre-pay if possible  www.myschoolbucks.com</a:t>
            </a:r>
          </a:p>
        </p:txBody>
      </p:sp>
    </p:spTree>
    <p:extLst>
      <p:ext uri="{BB962C8B-B14F-4D97-AF65-F5344CB8AC3E}">
        <p14:creationId xmlns:p14="http://schemas.microsoft.com/office/powerpoint/2010/main" val="422921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736937"/>
            <a:ext cx="8001000" cy="923330"/>
          </a:xfrm>
          <a:prstGeom prst="rect">
            <a:avLst/>
          </a:prstGeom>
          <a:noFill/>
        </p:spPr>
        <p:txBody>
          <a:bodyPr wrap="square" lIns="91440" tIns="45720" rIns="91440" bIns="45720">
            <a:spAutoFit/>
          </a:bodyPr>
          <a:lstStyle/>
          <a:p>
            <a:pPr algn="ctr"/>
            <a:r>
              <a:rPr lang="en-US" sz="540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rPr>
              <a:t>When To Stay Home</a:t>
            </a:r>
            <a:endParaRPr lang="en-US" sz="5400" cap="none" spc="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endParaRPr>
          </a:p>
        </p:txBody>
      </p:sp>
      <p:sp>
        <p:nvSpPr>
          <p:cNvPr id="3" name="Rectangle 2">
            <a:extLst>
              <a:ext uri="{FF2B5EF4-FFF2-40B4-BE49-F238E27FC236}">
                <a16:creationId xmlns:a16="http://schemas.microsoft.com/office/drawing/2014/main" id="{C0722233-9BB2-4792-84E6-A197324F126E}"/>
              </a:ext>
            </a:extLst>
          </p:cNvPr>
          <p:cNvSpPr/>
          <p:nvPr/>
        </p:nvSpPr>
        <p:spPr>
          <a:xfrm>
            <a:off x="1219200" y="1660267"/>
            <a:ext cx="4572000" cy="4154984"/>
          </a:xfrm>
          <a:prstGeom prst="rect">
            <a:avLst/>
          </a:prstGeom>
        </p:spPr>
        <p:txBody>
          <a:bodyPr>
            <a:spAutoFit/>
          </a:bodyPr>
          <a:lstStyle/>
          <a:p>
            <a:pPr marL="342900" indent="-342900">
              <a:buFont typeface="Wingdings" panose="05000000000000000000" pitchFamily="2" charset="2"/>
              <a:buChar char="v"/>
            </a:pPr>
            <a:r>
              <a:rPr lang="en-US" sz="2400" b="1" dirty="0">
                <a:latin typeface="Tempus Sans ITC" panose="04020404030D07020202" pitchFamily="82" charset="0"/>
              </a:rPr>
              <a:t>Fever of 100 or higher (fever free for 24 hours without medication before returning) </a:t>
            </a:r>
          </a:p>
          <a:p>
            <a:pPr marL="342900" indent="-342900">
              <a:buFont typeface="Wingdings" panose="05000000000000000000" pitchFamily="2" charset="2"/>
              <a:buChar char="v"/>
            </a:pPr>
            <a:r>
              <a:rPr lang="en-US" sz="2400" b="1" dirty="0">
                <a:latin typeface="Tempus Sans ITC" panose="04020404030D07020202" pitchFamily="82" charset="0"/>
              </a:rPr>
              <a:t>Red, watery eyes with yellow drainage</a:t>
            </a:r>
          </a:p>
          <a:p>
            <a:pPr marL="342900" indent="-342900">
              <a:buFont typeface="Wingdings" panose="05000000000000000000" pitchFamily="2" charset="2"/>
              <a:buChar char="v"/>
            </a:pPr>
            <a:r>
              <a:rPr lang="en-US" sz="2400" b="1" dirty="0">
                <a:latin typeface="Tempus Sans ITC" panose="04020404030D07020202" pitchFamily="82" charset="0"/>
              </a:rPr>
              <a:t>Nausea, vomiting, and/or diarrhea (vomit free for 24 hours) </a:t>
            </a:r>
          </a:p>
          <a:p>
            <a:pPr marL="342900" indent="-342900">
              <a:buFont typeface="Wingdings" panose="05000000000000000000" pitchFamily="2" charset="2"/>
              <a:buChar char="v"/>
            </a:pPr>
            <a:r>
              <a:rPr lang="en-US" sz="2400" b="1" dirty="0">
                <a:latin typeface="Tempus Sans ITC" panose="04020404030D07020202" pitchFamily="82" charset="0"/>
              </a:rPr>
              <a:t>Severe headache </a:t>
            </a:r>
          </a:p>
          <a:p>
            <a:pPr marL="342900" indent="-342900">
              <a:buFont typeface="Wingdings" panose="05000000000000000000" pitchFamily="2" charset="2"/>
              <a:buChar char="v"/>
            </a:pPr>
            <a:r>
              <a:rPr lang="en-US" sz="2400" b="1" dirty="0">
                <a:latin typeface="Tempus Sans ITC" panose="04020404030D07020202" pitchFamily="82" charset="0"/>
              </a:rPr>
              <a:t>Undiagnosed rash </a:t>
            </a:r>
          </a:p>
          <a:p>
            <a:pPr marL="342900" indent="-342900">
              <a:buFont typeface="Wingdings" panose="05000000000000000000" pitchFamily="2" charset="2"/>
              <a:buChar char="v"/>
            </a:pPr>
            <a:r>
              <a:rPr lang="en-US" sz="2400" b="1" dirty="0">
                <a:latin typeface="Tempus Sans ITC" panose="04020404030D07020202" pitchFamily="82" charset="0"/>
              </a:rPr>
              <a:t>Lice – Please contact us ASAP</a:t>
            </a:r>
          </a:p>
        </p:txBody>
      </p:sp>
    </p:spTree>
    <p:extLst>
      <p:ext uri="{BB962C8B-B14F-4D97-AF65-F5344CB8AC3E}">
        <p14:creationId xmlns:p14="http://schemas.microsoft.com/office/powerpoint/2010/main" val="224908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676400"/>
            <a:ext cx="8458200" cy="2246769"/>
          </a:xfrm>
          <a:prstGeom prst="rect">
            <a:avLst/>
          </a:prstGeom>
          <a:noFill/>
        </p:spPr>
        <p:txBody>
          <a:bodyPr wrap="square" lIns="91440" tIns="45720" rIns="91440" bIns="45720">
            <a:spAutoFit/>
          </a:bodyPr>
          <a:lstStyle/>
          <a:p>
            <a:pPr marL="457200" indent="-457200">
              <a:buFont typeface="Wingdings" panose="05000000000000000000" pitchFamily="2" charset="2"/>
              <a:buChar char="v"/>
            </a:pPr>
            <a:r>
              <a:rPr lang="en-US" sz="2800" b="1" dirty="0">
                <a:ln w="38100">
                  <a:noFill/>
                  <a:prstDash val="solid"/>
                </a:ln>
                <a:latin typeface="Tempus Sans ITC" panose="04020404030D07020202" pitchFamily="82" charset="0"/>
              </a:rPr>
              <a:t>Students will need to have a tag on their backpack to ride the bus.</a:t>
            </a:r>
          </a:p>
          <a:p>
            <a:pPr marL="457200" indent="-457200">
              <a:buFont typeface="Wingdings" panose="05000000000000000000" pitchFamily="2" charset="2"/>
              <a:buChar char="v"/>
            </a:pPr>
            <a:r>
              <a:rPr lang="en-US" sz="2800" b="1" dirty="0">
                <a:ln w="38100">
                  <a:noFill/>
                  <a:prstDash val="solid"/>
                </a:ln>
                <a:latin typeface="Tempus Sans ITC" panose="04020404030D07020202" pitchFamily="82" charset="0"/>
              </a:rPr>
              <a:t>If there is a change in transportation please send a note in your child’s folder that morning</a:t>
            </a:r>
          </a:p>
          <a:p>
            <a:r>
              <a:rPr lang="en-US" sz="2800" b="1" dirty="0">
                <a:ln w="38100">
                  <a:noFill/>
                  <a:prstDash val="solid"/>
                </a:ln>
                <a:latin typeface="Tempus Sans ITC" panose="04020404030D07020202" pitchFamily="82" charset="0"/>
              </a:rPr>
              <a:t>      or call the office.  </a:t>
            </a:r>
          </a:p>
        </p:txBody>
      </p:sp>
      <p:sp>
        <p:nvSpPr>
          <p:cNvPr id="7" name="Rectangle 6"/>
          <p:cNvSpPr/>
          <p:nvPr/>
        </p:nvSpPr>
        <p:spPr>
          <a:xfrm>
            <a:off x="533400" y="736937"/>
            <a:ext cx="8001000" cy="1015663"/>
          </a:xfrm>
          <a:prstGeom prst="rect">
            <a:avLst/>
          </a:prstGeom>
          <a:noFill/>
        </p:spPr>
        <p:txBody>
          <a:bodyPr wrap="square" lIns="91440" tIns="45720" rIns="91440" bIns="45720">
            <a:spAutoFit/>
          </a:bodyPr>
          <a:lstStyle/>
          <a:p>
            <a:pPr algn="ctr"/>
            <a:r>
              <a:rPr lang="en-US" sz="6000" cap="none" spc="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rPr>
              <a:t>Dismissal</a:t>
            </a:r>
            <a:endParaRPr lang="en-US" sz="8000" cap="none" spc="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endParaRPr>
          </a:p>
        </p:txBody>
      </p:sp>
    </p:spTree>
    <p:extLst>
      <p:ext uri="{BB962C8B-B14F-4D97-AF65-F5344CB8AC3E}">
        <p14:creationId xmlns:p14="http://schemas.microsoft.com/office/powerpoint/2010/main" val="159668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736937"/>
            <a:ext cx="8153400" cy="1323439"/>
          </a:xfrm>
          <a:prstGeom prst="rect">
            <a:avLst/>
          </a:prstGeom>
          <a:noFill/>
        </p:spPr>
        <p:txBody>
          <a:bodyPr wrap="square" lIns="91440" tIns="45720" rIns="91440" bIns="45720">
            <a:spAutoFit/>
          </a:bodyPr>
          <a:lstStyle/>
          <a:p>
            <a:pPr algn="ctr"/>
            <a:r>
              <a:rPr lang="en-US" sz="8000" cap="none" spc="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rPr>
              <a:t>Website</a:t>
            </a:r>
          </a:p>
        </p:txBody>
      </p:sp>
      <p:sp>
        <p:nvSpPr>
          <p:cNvPr id="2" name="Rectangle 1">
            <a:extLst>
              <a:ext uri="{FF2B5EF4-FFF2-40B4-BE49-F238E27FC236}">
                <a16:creationId xmlns:a16="http://schemas.microsoft.com/office/drawing/2014/main" id="{D8B9900C-1E9E-4744-8379-6938006F14BC}"/>
              </a:ext>
            </a:extLst>
          </p:cNvPr>
          <p:cNvSpPr/>
          <p:nvPr/>
        </p:nvSpPr>
        <p:spPr>
          <a:xfrm>
            <a:off x="990600" y="2060376"/>
            <a:ext cx="4572000" cy="3385542"/>
          </a:xfrm>
          <a:prstGeom prst="rect">
            <a:avLst/>
          </a:prstGeom>
        </p:spPr>
        <p:txBody>
          <a:bodyPr>
            <a:spAutoFit/>
          </a:bodyPr>
          <a:lstStyle/>
          <a:p>
            <a:pPr marL="285750" indent="-285750">
              <a:buFont typeface="Wingdings" panose="05000000000000000000" pitchFamily="2" charset="2"/>
              <a:buChar char="v"/>
            </a:pPr>
            <a:r>
              <a:rPr lang="en-US" b="1" dirty="0">
                <a:latin typeface="Tempus Sans ITC" panose="04020404030D07020202" pitchFamily="82" charset="0"/>
              </a:rPr>
              <a:t>www.mingallsweebly.com</a:t>
            </a:r>
          </a:p>
          <a:p>
            <a:pPr marL="285750" indent="-285750">
              <a:buFont typeface="Wingdings" panose="05000000000000000000" pitchFamily="2" charset="2"/>
              <a:buChar char="v"/>
            </a:pPr>
            <a:r>
              <a:rPr lang="en-US" sz="2800" b="1" dirty="0">
                <a:latin typeface="Tempus Sans ITC" panose="04020404030D07020202" pitchFamily="82" charset="0"/>
              </a:rPr>
              <a:t>  Newsletters </a:t>
            </a:r>
          </a:p>
          <a:p>
            <a:pPr marL="285750" indent="-285750">
              <a:buFont typeface="Wingdings" panose="05000000000000000000" pitchFamily="2" charset="2"/>
              <a:buChar char="v"/>
            </a:pPr>
            <a:r>
              <a:rPr lang="en-US" sz="2800" b="1" dirty="0">
                <a:latin typeface="Tempus Sans ITC" panose="04020404030D07020202" pitchFamily="82" charset="0"/>
              </a:rPr>
              <a:t>  Schedule </a:t>
            </a:r>
          </a:p>
          <a:p>
            <a:pPr marL="285750" indent="-285750">
              <a:buFont typeface="Wingdings" panose="05000000000000000000" pitchFamily="2" charset="2"/>
              <a:buChar char="v"/>
            </a:pPr>
            <a:r>
              <a:rPr lang="en-US" sz="2800" b="1" dirty="0">
                <a:latin typeface="Tempus Sans ITC" panose="04020404030D07020202" pitchFamily="82" charset="0"/>
              </a:rPr>
              <a:t>  Photos</a:t>
            </a:r>
          </a:p>
          <a:p>
            <a:pPr marL="285750" indent="-285750">
              <a:buFont typeface="Wingdings" panose="05000000000000000000" pitchFamily="2" charset="2"/>
              <a:buChar char="v"/>
            </a:pPr>
            <a:r>
              <a:rPr lang="en-US" sz="2800" b="1" dirty="0">
                <a:latin typeface="Tempus Sans ITC" panose="04020404030D07020202" pitchFamily="82" charset="0"/>
              </a:rPr>
              <a:t>  Wish List </a:t>
            </a:r>
          </a:p>
          <a:p>
            <a:pPr marL="285750" indent="-285750">
              <a:buFont typeface="Wingdings" panose="05000000000000000000" pitchFamily="2" charset="2"/>
              <a:buChar char="v"/>
            </a:pPr>
            <a:r>
              <a:rPr lang="en-US" sz="2800" b="1" dirty="0">
                <a:latin typeface="Tempus Sans ITC" panose="04020404030D07020202" pitchFamily="82" charset="0"/>
              </a:rPr>
              <a:t> Volunteer &amp; Snack Sign  Up </a:t>
            </a:r>
          </a:p>
          <a:p>
            <a:pPr marL="285750" indent="-285750">
              <a:buFont typeface="Wingdings" panose="05000000000000000000" pitchFamily="2" charset="2"/>
              <a:buChar char="v"/>
            </a:pPr>
            <a:r>
              <a:rPr lang="en-US" sz="2800" b="1" dirty="0">
                <a:latin typeface="Tempus Sans ITC" panose="04020404030D07020202" pitchFamily="82" charset="0"/>
              </a:rPr>
              <a:t> Resources</a:t>
            </a:r>
          </a:p>
        </p:txBody>
      </p:sp>
    </p:spTree>
    <p:extLst>
      <p:ext uri="{BB962C8B-B14F-4D97-AF65-F5344CB8AC3E}">
        <p14:creationId xmlns:p14="http://schemas.microsoft.com/office/powerpoint/2010/main" val="4095558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736937"/>
            <a:ext cx="8001000" cy="769441"/>
          </a:xfrm>
          <a:prstGeom prst="rect">
            <a:avLst/>
          </a:prstGeom>
          <a:noFill/>
        </p:spPr>
        <p:txBody>
          <a:bodyPr wrap="square" lIns="91440" tIns="45720" rIns="91440" bIns="45720">
            <a:spAutoFit/>
          </a:bodyPr>
          <a:lstStyle/>
          <a:p>
            <a:pPr algn="ctr"/>
            <a:r>
              <a:rPr lang="en-US" sz="4400" cap="none" spc="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rPr>
              <a:t>Behavior Management</a:t>
            </a:r>
          </a:p>
        </p:txBody>
      </p:sp>
      <p:sp>
        <p:nvSpPr>
          <p:cNvPr id="2" name="Rectangle 1">
            <a:extLst>
              <a:ext uri="{FF2B5EF4-FFF2-40B4-BE49-F238E27FC236}">
                <a16:creationId xmlns:a16="http://schemas.microsoft.com/office/drawing/2014/main" id="{AB34946C-1DE3-4CD3-B777-2E463858EE13}"/>
              </a:ext>
            </a:extLst>
          </p:cNvPr>
          <p:cNvSpPr/>
          <p:nvPr/>
        </p:nvSpPr>
        <p:spPr>
          <a:xfrm>
            <a:off x="1143000" y="1676400"/>
            <a:ext cx="4572000" cy="5016758"/>
          </a:xfrm>
          <a:prstGeom prst="rect">
            <a:avLst/>
          </a:prstGeom>
        </p:spPr>
        <p:txBody>
          <a:bodyPr>
            <a:spAutoFit/>
          </a:bodyPr>
          <a:lstStyle/>
          <a:p>
            <a:pPr marL="342900" indent="-342900">
              <a:buFont typeface="Wingdings" panose="05000000000000000000" pitchFamily="2" charset="2"/>
              <a:buChar char="v"/>
            </a:pPr>
            <a:r>
              <a:rPr lang="en-US" sz="3200" b="1" dirty="0">
                <a:latin typeface="Tempus Sans ITC" panose="04020404030D07020202" pitchFamily="82" charset="0"/>
              </a:rPr>
              <a:t> “Be like Cary!” Collaborative, Achieving, </a:t>
            </a:r>
          </a:p>
          <a:p>
            <a:r>
              <a:rPr lang="en-US" sz="3200" b="1" dirty="0">
                <a:latin typeface="Tempus Sans ITC" panose="04020404030D07020202" pitchFamily="82" charset="0"/>
              </a:rPr>
              <a:t>   Respectful,                                 </a:t>
            </a:r>
            <a:r>
              <a:rPr lang="en-US" sz="3200" b="1" dirty="0">
                <a:solidFill>
                  <a:schemeClr val="bg1"/>
                </a:solidFill>
                <a:latin typeface="Tempus Sans ITC" panose="04020404030D07020202" pitchFamily="82" charset="0"/>
              </a:rPr>
              <a:t>/ </a:t>
            </a:r>
            <a:r>
              <a:rPr lang="en-US" sz="3200" b="1" dirty="0">
                <a:latin typeface="Tempus Sans ITC" panose="04020404030D07020202" pitchFamily="82" charset="0"/>
              </a:rPr>
              <a:t>Year-round Leaders </a:t>
            </a:r>
          </a:p>
          <a:p>
            <a:pPr marL="342900" indent="-342900">
              <a:buFont typeface="Wingdings" panose="05000000000000000000" pitchFamily="2" charset="2"/>
              <a:buChar char="v"/>
            </a:pPr>
            <a:r>
              <a:rPr lang="en-US" sz="3200" b="1" dirty="0">
                <a:latin typeface="Tempus Sans ITC" panose="04020404030D07020202" pitchFamily="82" charset="0"/>
              </a:rPr>
              <a:t>CARY Cards &amp; Cary Tree</a:t>
            </a:r>
          </a:p>
          <a:p>
            <a:pPr marL="342900" indent="-342900">
              <a:buFont typeface="Wingdings" panose="05000000000000000000" pitchFamily="2" charset="2"/>
              <a:buChar char="v"/>
            </a:pPr>
            <a:r>
              <a:rPr lang="en-US" sz="3200" b="1" dirty="0">
                <a:latin typeface="Tempus Sans ITC" panose="04020404030D07020202" pitchFamily="82" charset="0"/>
              </a:rPr>
              <a:t>Go Tigers Behavior Clips</a:t>
            </a:r>
          </a:p>
          <a:p>
            <a:endParaRPr lang="en-US" sz="3200" b="1" dirty="0">
              <a:latin typeface="Tempus Sans ITC" panose="04020404030D07020202" pitchFamily="82" charset="0"/>
            </a:endParaRPr>
          </a:p>
        </p:txBody>
      </p:sp>
    </p:spTree>
    <p:extLst>
      <p:ext uri="{BB962C8B-B14F-4D97-AF65-F5344CB8AC3E}">
        <p14:creationId xmlns:p14="http://schemas.microsoft.com/office/powerpoint/2010/main" val="3529202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660737"/>
            <a:ext cx="8001000" cy="1015663"/>
          </a:xfrm>
          <a:prstGeom prst="rect">
            <a:avLst/>
          </a:prstGeom>
          <a:noFill/>
        </p:spPr>
        <p:txBody>
          <a:bodyPr wrap="square" lIns="91440" tIns="45720" rIns="91440" bIns="45720">
            <a:spAutoFit/>
          </a:bodyPr>
          <a:lstStyle/>
          <a:p>
            <a:pPr algn="ctr"/>
            <a:r>
              <a:rPr lang="en-US" sz="6000" cap="none" spc="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rPr>
              <a:t>Homework</a:t>
            </a:r>
            <a:endParaRPr lang="en-US" sz="8000" cap="none" spc="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endParaRPr>
          </a:p>
        </p:txBody>
      </p:sp>
      <p:sp>
        <p:nvSpPr>
          <p:cNvPr id="2" name="Rectangle 1">
            <a:extLst>
              <a:ext uri="{FF2B5EF4-FFF2-40B4-BE49-F238E27FC236}">
                <a16:creationId xmlns:a16="http://schemas.microsoft.com/office/drawing/2014/main" id="{A6A6E3A2-17C5-4F43-8F24-1FB1F929F69A}"/>
              </a:ext>
            </a:extLst>
          </p:cNvPr>
          <p:cNvSpPr/>
          <p:nvPr/>
        </p:nvSpPr>
        <p:spPr>
          <a:xfrm>
            <a:off x="1219200" y="1828800"/>
            <a:ext cx="4572000" cy="3416320"/>
          </a:xfrm>
          <a:prstGeom prst="rect">
            <a:avLst/>
          </a:prstGeom>
        </p:spPr>
        <p:txBody>
          <a:bodyPr>
            <a:spAutoFit/>
          </a:bodyPr>
          <a:lstStyle/>
          <a:p>
            <a:pPr marL="285750" indent="-285750">
              <a:buFont typeface="Wingdings" panose="05000000000000000000" pitchFamily="2" charset="2"/>
              <a:buChar char="v"/>
            </a:pPr>
            <a:r>
              <a:rPr lang="en-US" sz="2400" b="1" dirty="0">
                <a:latin typeface="Tempus Sans ITC" panose="04020404030D07020202" pitchFamily="82" charset="0"/>
              </a:rPr>
              <a:t>Homework will begin in August</a:t>
            </a:r>
          </a:p>
          <a:p>
            <a:pPr marL="285750" indent="-285750">
              <a:buFont typeface="Wingdings" panose="05000000000000000000" pitchFamily="2" charset="2"/>
              <a:buChar char="v"/>
            </a:pPr>
            <a:r>
              <a:rPr lang="en-US" sz="2400" b="1" dirty="0">
                <a:latin typeface="Tempus Sans ITC" panose="04020404030D07020202" pitchFamily="82" charset="0"/>
              </a:rPr>
              <a:t> Homework will come home on Mondays in Daily Folders. </a:t>
            </a:r>
          </a:p>
          <a:p>
            <a:pPr marL="285750" indent="-285750">
              <a:buFont typeface="Wingdings" panose="05000000000000000000" pitchFamily="2" charset="2"/>
              <a:buChar char="v"/>
            </a:pPr>
            <a:r>
              <a:rPr lang="en-US" sz="2400" b="1" dirty="0">
                <a:latin typeface="Tempus Sans ITC" panose="04020404030D07020202" pitchFamily="82" charset="0"/>
              </a:rPr>
              <a:t> Homework will be  collected on Fridays. </a:t>
            </a:r>
          </a:p>
          <a:p>
            <a:pPr marL="285750" indent="-285750">
              <a:buFont typeface="Wingdings" panose="05000000000000000000" pitchFamily="2" charset="2"/>
              <a:buChar char="v"/>
            </a:pPr>
            <a:r>
              <a:rPr lang="en-US" sz="2400" b="1" dirty="0">
                <a:latin typeface="Tempus Sans ITC" panose="04020404030D07020202" pitchFamily="82" charset="0"/>
              </a:rPr>
              <a:t> Homework may require some assistance from a parent. </a:t>
            </a:r>
          </a:p>
          <a:p>
            <a:pPr marL="285750" indent="-285750">
              <a:buFont typeface="Wingdings" panose="05000000000000000000" pitchFamily="2" charset="2"/>
              <a:buChar char="v"/>
            </a:pPr>
            <a:r>
              <a:rPr lang="en-US" sz="2400" b="1" dirty="0">
                <a:latin typeface="Tempus Sans ITC" panose="04020404030D07020202" pitchFamily="82" charset="0"/>
              </a:rPr>
              <a:t>Consists of sight words and Math sheets</a:t>
            </a:r>
          </a:p>
        </p:txBody>
      </p:sp>
    </p:spTree>
    <p:extLst>
      <p:ext uri="{BB962C8B-B14F-4D97-AF65-F5344CB8AC3E}">
        <p14:creationId xmlns:p14="http://schemas.microsoft.com/office/powerpoint/2010/main" val="2750505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736937"/>
            <a:ext cx="8001000" cy="1015663"/>
          </a:xfrm>
          <a:prstGeom prst="rect">
            <a:avLst/>
          </a:prstGeom>
          <a:noFill/>
        </p:spPr>
        <p:txBody>
          <a:bodyPr wrap="square" lIns="91440" tIns="45720" rIns="91440" bIns="45720">
            <a:spAutoFit/>
          </a:bodyPr>
          <a:lstStyle/>
          <a:p>
            <a:pPr algn="ctr"/>
            <a:r>
              <a:rPr lang="en-US" sz="6000" cap="none" spc="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rPr>
              <a:t>Volunteers</a:t>
            </a:r>
            <a:endParaRPr lang="en-US" sz="8000" cap="none" spc="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endParaRPr>
          </a:p>
        </p:txBody>
      </p:sp>
      <p:sp>
        <p:nvSpPr>
          <p:cNvPr id="2" name="Rectangle 1">
            <a:extLst>
              <a:ext uri="{FF2B5EF4-FFF2-40B4-BE49-F238E27FC236}">
                <a16:creationId xmlns:a16="http://schemas.microsoft.com/office/drawing/2014/main" id="{CE73CD80-BB07-4F20-B4B4-C078CB9A122E}"/>
              </a:ext>
            </a:extLst>
          </p:cNvPr>
          <p:cNvSpPr/>
          <p:nvPr/>
        </p:nvSpPr>
        <p:spPr>
          <a:xfrm>
            <a:off x="990600" y="1752600"/>
            <a:ext cx="4572000" cy="4708981"/>
          </a:xfrm>
          <a:prstGeom prst="rect">
            <a:avLst/>
          </a:prstGeom>
        </p:spPr>
        <p:txBody>
          <a:bodyPr>
            <a:spAutoFit/>
          </a:bodyPr>
          <a:lstStyle/>
          <a:p>
            <a:pPr marL="342900" indent="-342900">
              <a:buFont typeface="Wingdings" panose="05000000000000000000" pitchFamily="2" charset="2"/>
              <a:buChar char="v"/>
            </a:pPr>
            <a:r>
              <a:rPr lang="en-US" sz="2000" b="1" dirty="0">
                <a:latin typeface="Tempus Sans ITC" panose="04020404030D07020202" pitchFamily="82" charset="0"/>
              </a:rPr>
              <a:t> All volunteers MUST register in the Media Center prior to working in the classroom or attending field trips. Prepare for future volunteer opportunities by registering ASAP!</a:t>
            </a:r>
          </a:p>
          <a:p>
            <a:pPr marL="342900" indent="-342900">
              <a:buFont typeface="Wingdings" panose="05000000000000000000" pitchFamily="2" charset="2"/>
              <a:buChar char="v"/>
            </a:pPr>
            <a:r>
              <a:rPr lang="en-US" sz="2000" b="1" dirty="0">
                <a:latin typeface="Tempus Sans ITC" panose="04020404030D07020202" pitchFamily="82" charset="0"/>
              </a:rPr>
              <a:t> We will begin having volunteers in September </a:t>
            </a:r>
          </a:p>
          <a:p>
            <a:pPr marL="342900" indent="-342900">
              <a:buFont typeface="Wingdings" panose="05000000000000000000" pitchFamily="2" charset="2"/>
              <a:buChar char="v"/>
            </a:pPr>
            <a:r>
              <a:rPr lang="en-US" sz="2000" b="1" dirty="0">
                <a:latin typeface="Tempus Sans ITC" panose="04020404030D07020202" pitchFamily="82" charset="0"/>
              </a:rPr>
              <a:t>Volunteers can sign up on our class website by clicking on the “Volunteer” tab.</a:t>
            </a:r>
          </a:p>
          <a:p>
            <a:pPr marL="342900" indent="-342900">
              <a:buFont typeface="Wingdings" panose="05000000000000000000" pitchFamily="2" charset="2"/>
              <a:buChar char="v"/>
            </a:pPr>
            <a:r>
              <a:rPr lang="en-US" sz="2000" b="1" dirty="0">
                <a:latin typeface="Tempus Sans ITC" panose="04020404030D07020202" pitchFamily="82" charset="0"/>
              </a:rPr>
              <a:t>  Always sign in at the front office as a volunteer before coming to the room.</a:t>
            </a:r>
          </a:p>
          <a:p>
            <a:pPr marL="342900" indent="-342900">
              <a:buFont typeface="Wingdings" panose="05000000000000000000" pitchFamily="2" charset="2"/>
              <a:buChar char="v"/>
            </a:pPr>
            <a:r>
              <a:rPr lang="en-US" sz="2000" b="1" dirty="0">
                <a:latin typeface="Tempus Sans ITC" panose="04020404030D07020202" pitchFamily="82" charset="0"/>
              </a:rPr>
              <a:t> Thank you for all you do to support our classroom!</a:t>
            </a:r>
          </a:p>
        </p:txBody>
      </p:sp>
    </p:spTree>
    <p:extLst>
      <p:ext uri="{BB962C8B-B14F-4D97-AF65-F5344CB8AC3E}">
        <p14:creationId xmlns:p14="http://schemas.microsoft.com/office/powerpoint/2010/main" val="1664839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736937"/>
            <a:ext cx="8001000" cy="646331"/>
          </a:xfrm>
          <a:prstGeom prst="rect">
            <a:avLst/>
          </a:prstGeom>
          <a:noFill/>
        </p:spPr>
        <p:txBody>
          <a:bodyPr wrap="square" lIns="91440" tIns="45720" rIns="91440" bIns="45720">
            <a:spAutoFit/>
          </a:bodyPr>
          <a:lstStyle/>
          <a:p>
            <a:pPr algn="ctr"/>
            <a:r>
              <a:rPr lang="en-US" sz="3600" cap="none" spc="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rPr>
              <a:t>Can You Remember All That</a:t>
            </a:r>
          </a:p>
        </p:txBody>
      </p:sp>
      <p:sp>
        <p:nvSpPr>
          <p:cNvPr id="2" name="Rectangle 1">
            <a:extLst>
              <a:ext uri="{FF2B5EF4-FFF2-40B4-BE49-F238E27FC236}">
                <a16:creationId xmlns:a16="http://schemas.microsoft.com/office/drawing/2014/main" id="{DED01A3B-769F-45FB-8DE3-B8C517B0D28B}"/>
              </a:ext>
            </a:extLst>
          </p:cNvPr>
          <p:cNvSpPr/>
          <p:nvPr/>
        </p:nvSpPr>
        <p:spPr>
          <a:xfrm>
            <a:off x="1066800" y="1676400"/>
            <a:ext cx="4572000" cy="3046988"/>
          </a:xfrm>
          <a:prstGeom prst="rect">
            <a:avLst/>
          </a:prstGeom>
        </p:spPr>
        <p:txBody>
          <a:bodyPr>
            <a:spAutoFit/>
          </a:bodyPr>
          <a:lstStyle/>
          <a:p>
            <a:r>
              <a:rPr lang="en-US" sz="2400" b="1" dirty="0">
                <a:latin typeface="Tempus Sans ITC" panose="04020404030D07020202" pitchFamily="82" charset="0"/>
              </a:rPr>
              <a:t>I know that we went over A LOT of information. Always remember that I am here for you &amp; your family. Please don’t hesitate to call, send a note in your child’s folder, or send an e-mail with any questions or concerns. cingalls@wcpss.net</a:t>
            </a:r>
          </a:p>
        </p:txBody>
      </p:sp>
    </p:spTree>
    <p:extLst>
      <p:ext uri="{BB962C8B-B14F-4D97-AF65-F5344CB8AC3E}">
        <p14:creationId xmlns:p14="http://schemas.microsoft.com/office/powerpoint/2010/main" val="1744969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685800" y="1143000"/>
            <a:ext cx="3810000" cy="5078313"/>
          </a:xfrm>
          <a:prstGeom prst="rect">
            <a:avLst/>
          </a:prstGeom>
          <a:noFill/>
        </p:spPr>
        <p:txBody>
          <a:bodyPr wrap="square" lIns="91440" tIns="45720" rIns="91440" bIns="45720">
            <a:spAutoFit/>
          </a:bodyPr>
          <a:lstStyle/>
          <a:p>
            <a:pPr algn="ctr"/>
            <a:r>
              <a:rPr lang="en-US" sz="4000" b="1" cap="none" spc="0" dirty="0">
                <a:ln w="38100">
                  <a:noFill/>
                  <a:prstDash val="solid"/>
                </a:ln>
                <a:latin typeface="Tempus Sans ITC" panose="04020404030D07020202" pitchFamily="82" charset="0"/>
              </a:rPr>
              <a:t>I look forward to working with you and your child this year.  It will be a year of wonderful things </a:t>
            </a:r>
          </a:p>
          <a:p>
            <a:pPr algn="ctr"/>
            <a:r>
              <a:rPr lang="en-US" sz="4000" b="1" cap="none" spc="0" dirty="0">
                <a:ln w="38100">
                  <a:noFill/>
                  <a:prstDash val="solid"/>
                </a:ln>
                <a:latin typeface="Tempus Sans ITC" panose="04020404030D07020202" pitchFamily="82" charset="0"/>
              </a:rPr>
              <a:t>ahead</a:t>
            </a:r>
            <a:r>
              <a:rPr lang="en-US" sz="4400" b="1" cap="none" spc="0" dirty="0">
                <a:ln w="38100">
                  <a:noFill/>
                  <a:prstDash val="solid"/>
                </a:ln>
                <a:latin typeface="Tempus Sans ITC" panose="04020404030D07020202" pitchFamily="82" charset="0"/>
              </a:rPr>
              <a:t>!</a:t>
            </a:r>
          </a:p>
        </p:txBody>
      </p:sp>
      <p:sp>
        <p:nvSpPr>
          <p:cNvPr id="5" name="Rectangle 4"/>
          <p:cNvSpPr/>
          <p:nvPr/>
        </p:nvSpPr>
        <p:spPr>
          <a:xfrm>
            <a:off x="5257800" y="4743717"/>
            <a:ext cx="2895600" cy="1200329"/>
          </a:xfrm>
          <a:prstGeom prst="rect">
            <a:avLst/>
          </a:prstGeom>
          <a:noFill/>
        </p:spPr>
        <p:txBody>
          <a:bodyPr wrap="square" lIns="91440" tIns="45720" rIns="91440" bIns="45720">
            <a:spAutoFit/>
          </a:bodyPr>
          <a:lstStyle/>
          <a:p>
            <a:pPr algn="ctr"/>
            <a:r>
              <a:rPr lang="en-US" sz="3600" cap="none" spc="0" dirty="0">
                <a:ln w="38100">
                  <a:solidFill>
                    <a:sysClr val="windowText" lastClr="000000"/>
                  </a:solidFill>
                  <a:prstDash val="solid"/>
                </a:ln>
                <a:solidFill>
                  <a:srgbClr val="002060"/>
                </a:solidFill>
                <a:latin typeface="MTF Jumpin' Jack" panose="02000500000000000000" pitchFamily="2" charset="0"/>
                <a:ea typeface="HelloScarecrow" panose="02000603000000000000" pitchFamily="2" charset="0"/>
              </a:rPr>
              <a:t>Thank</a:t>
            </a:r>
          </a:p>
          <a:p>
            <a:pPr algn="ctr"/>
            <a:r>
              <a:rPr lang="en-US" sz="3600" cap="none" spc="0" dirty="0">
                <a:ln w="38100">
                  <a:solidFill>
                    <a:sysClr val="windowText" lastClr="000000"/>
                  </a:solidFill>
                  <a:prstDash val="solid"/>
                </a:ln>
                <a:solidFill>
                  <a:srgbClr val="002060"/>
                </a:solidFill>
                <a:latin typeface="MTF Jumpin' Jack" panose="02000500000000000000" pitchFamily="2" charset="0"/>
                <a:ea typeface="HelloScarecrow" panose="02000603000000000000" pitchFamily="2" charset="0"/>
              </a:rPr>
              <a:t>You</a:t>
            </a:r>
          </a:p>
        </p:txBody>
      </p:sp>
    </p:spTree>
    <p:extLst>
      <p:ext uri="{BB962C8B-B14F-4D97-AF65-F5344CB8AC3E}">
        <p14:creationId xmlns:p14="http://schemas.microsoft.com/office/powerpoint/2010/main" val="2869334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1592997"/>
            <a:ext cx="6553200" cy="3908762"/>
          </a:xfrm>
          <a:prstGeom prst="rect">
            <a:avLst/>
          </a:prstGeom>
          <a:noFill/>
        </p:spPr>
        <p:txBody>
          <a:bodyPr wrap="square" lIns="91440" tIns="45720" rIns="91440" bIns="45720">
            <a:spAutoFit/>
          </a:bodyPr>
          <a:lstStyle/>
          <a:p>
            <a:r>
              <a:rPr lang="en-US" sz="2800" b="1" dirty="0">
                <a:ln w="38100">
                  <a:noFill/>
                  <a:prstDash val="solid"/>
                </a:ln>
                <a:latin typeface="KG A Teeny Tiny Font" pitchFamily="2" charset="0"/>
              </a:rPr>
              <a:t> </a:t>
            </a:r>
            <a:r>
              <a:rPr lang="en-US" sz="2400" b="1" dirty="0">
                <a:ln w="38100">
                  <a:noFill/>
                  <a:prstDash val="solid"/>
                </a:ln>
                <a:latin typeface="Tempus Sans ITC" panose="04020404030D07020202" pitchFamily="82" charset="0"/>
              </a:rPr>
              <a:t>I have been at Carpenter since it opened in 2006.  I have been teaching for 20 years.  Kindergarten is by far my favorite grade level.  The look in those little eyes when they first walk in and seeing them grow so much from the first day of school to the last day of school is the most rewarding feeling in the world.  I have three kids of my own.  Taylor is a Freshman this year at UNC Asheville, Bryce is a Freshman at Panther Creek High School and Ava is in Fifth grade at </a:t>
            </a:r>
            <a:r>
              <a:rPr lang="en-US" sz="2400" b="1" dirty="0" err="1">
                <a:ln w="38100">
                  <a:noFill/>
                  <a:prstDash val="solid"/>
                </a:ln>
                <a:latin typeface="Tempus Sans ITC" panose="04020404030D07020202" pitchFamily="82" charset="0"/>
              </a:rPr>
              <a:t>Highcroft</a:t>
            </a:r>
            <a:r>
              <a:rPr lang="en-US" sz="2800" b="1" dirty="0">
                <a:ln w="38100">
                  <a:noFill/>
                  <a:prstDash val="solid"/>
                </a:ln>
                <a:latin typeface="KG A Teeny Tiny Font" pitchFamily="2" charset="0"/>
              </a:rPr>
              <a:t>.</a:t>
            </a:r>
            <a:endParaRPr lang="en-US" sz="2800" b="1" cap="none" spc="0" dirty="0">
              <a:ln w="38100">
                <a:noFill/>
                <a:prstDash val="solid"/>
              </a:ln>
              <a:latin typeface="KG A Teeny Tiny Font" pitchFamily="2" charset="0"/>
            </a:endParaRPr>
          </a:p>
        </p:txBody>
      </p:sp>
      <p:sp>
        <p:nvSpPr>
          <p:cNvPr id="7" name="Rectangle 6"/>
          <p:cNvSpPr/>
          <p:nvPr/>
        </p:nvSpPr>
        <p:spPr>
          <a:xfrm>
            <a:off x="533400" y="762000"/>
            <a:ext cx="8077200" cy="830997"/>
          </a:xfrm>
          <a:prstGeom prst="rect">
            <a:avLst/>
          </a:prstGeom>
          <a:noFill/>
        </p:spPr>
        <p:txBody>
          <a:bodyPr wrap="square" lIns="91440" tIns="45720" rIns="91440" bIns="45720">
            <a:spAutoFit/>
          </a:bodyPr>
          <a:lstStyle/>
          <a:p>
            <a:pPr algn="ctr"/>
            <a:r>
              <a:rPr lang="en-US" sz="4800" cap="none" spc="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rPr>
              <a:t>Meet the Teacher</a:t>
            </a:r>
          </a:p>
        </p:txBody>
      </p:sp>
    </p:spTree>
    <p:extLst>
      <p:ext uri="{BB962C8B-B14F-4D97-AF65-F5344CB8AC3E}">
        <p14:creationId xmlns:p14="http://schemas.microsoft.com/office/powerpoint/2010/main" val="413274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58018" y="1905506"/>
            <a:ext cx="6858000" cy="3046988"/>
          </a:xfrm>
          <a:prstGeom prst="rect">
            <a:avLst/>
          </a:prstGeom>
          <a:noFill/>
        </p:spPr>
        <p:txBody>
          <a:bodyPr wrap="square" lIns="91440" tIns="45720" rIns="91440" bIns="45720">
            <a:spAutoFit/>
          </a:bodyPr>
          <a:lstStyle/>
          <a:p>
            <a:r>
              <a:rPr lang="en-US" sz="2400" b="1" dirty="0">
                <a:ln w="38100">
                  <a:noFill/>
                  <a:prstDash val="solid"/>
                </a:ln>
                <a:latin typeface="Tempus Sans ITC" panose="04020404030D07020202" pitchFamily="82" charset="0"/>
              </a:rPr>
              <a:t>Students may start entering the building at 8:45.  The late bell rings at 9:15.  We do morning work everyday so it is important to arrive as soon as you possibly can.  Please refrain from walking your students down or sending them down with an </a:t>
            </a:r>
          </a:p>
          <a:p>
            <a:r>
              <a:rPr lang="en-US" sz="2400" b="1" dirty="0">
                <a:ln w="38100">
                  <a:noFill/>
                  <a:prstDash val="solid"/>
                </a:ln>
                <a:latin typeface="Tempus Sans ITC" panose="04020404030D07020202" pitchFamily="82" charset="0"/>
              </a:rPr>
              <a:t>older sibling.  The tears generally happen when </a:t>
            </a:r>
          </a:p>
          <a:p>
            <a:r>
              <a:rPr lang="en-US" sz="2400" b="1" dirty="0">
                <a:ln w="38100">
                  <a:noFill/>
                  <a:prstDash val="solid"/>
                </a:ln>
                <a:latin typeface="Tempus Sans ITC" panose="04020404030D07020202" pitchFamily="82" charset="0"/>
              </a:rPr>
              <a:t>the parents walk the students down.  I promise </a:t>
            </a:r>
          </a:p>
          <a:p>
            <a:r>
              <a:rPr lang="en-US" sz="2400" b="1" dirty="0">
                <a:ln w="38100">
                  <a:noFill/>
                  <a:prstDash val="solid"/>
                </a:ln>
                <a:latin typeface="Tempus Sans ITC" panose="04020404030D07020202" pitchFamily="82" charset="0"/>
              </a:rPr>
              <a:t>they will be okay and will make it to class safely</a:t>
            </a:r>
            <a:r>
              <a:rPr lang="en-US" sz="2400" dirty="0">
                <a:ln w="38100">
                  <a:noFill/>
                  <a:prstDash val="solid"/>
                </a:ln>
                <a:latin typeface="Tempus Sans ITC" panose="04020404030D07020202" pitchFamily="82" charset="0"/>
              </a:rPr>
              <a:t>.</a:t>
            </a:r>
            <a:endParaRPr lang="en-US" sz="2400" cap="none" spc="0" dirty="0">
              <a:ln w="38100">
                <a:noFill/>
                <a:prstDash val="solid"/>
              </a:ln>
              <a:latin typeface="Tempus Sans ITC" panose="04020404030D07020202" pitchFamily="82" charset="0"/>
            </a:endParaRPr>
          </a:p>
        </p:txBody>
      </p:sp>
      <p:sp>
        <p:nvSpPr>
          <p:cNvPr id="7" name="Rectangle 6"/>
          <p:cNvSpPr/>
          <p:nvPr/>
        </p:nvSpPr>
        <p:spPr>
          <a:xfrm>
            <a:off x="533400" y="762000"/>
            <a:ext cx="8077200" cy="923330"/>
          </a:xfrm>
          <a:prstGeom prst="rect">
            <a:avLst/>
          </a:prstGeom>
          <a:noFill/>
        </p:spPr>
        <p:txBody>
          <a:bodyPr wrap="square" lIns="91440" tIns="45720" rIns="91440" bIns="45720">
            <a:spAutoFit/>
          </a:bodyPr>
          <a:lstStyle/>
          <a:p>
            <a:pPr algn="ctr"/>
            <a:r>
              <a:rPr lang="en-US" sz="5400" cap="none" spc="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rPr>
              <a:t>Morning Arrival</a:t>
            </a:r>
          </a:p>
        </p:txBody>
      </p:sp>
    </p:spTree>
    <p:extLst>
      <p:ext uri="{BB962C8B-B14F-4D97-AF65-F5344CB8AC3E}">
        <p14:creationId xmlns:p14="http://schemas.microsoft.com/office/powerpoint/2010/main" val="3886732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789093"/>
            <a:ext cx="8458200" cy="523220"/>
          </a:xfrm>
          <a:prstGeom prst="rect">
            <a:avLst/>
          </a:prstGeom>
          <a:noFill/>
        </p:spPr>
        <p:txBody>
          <a:bodyPr wrap="square" lIns="91440" tIns="45720" rIns="91440" bIns="45720">
            <a:spAutoFit/>
          </a:bodyPr>
          <a:lstStyle/>
          <a:p>
            <a:endParaRPr lang="en-US" sz="2800" dirty="0">
              <a:ln w="38100">
                <a:noFill/>
                <a:prstDash val="solid"/>
              </a:ln>
              <a:latin typeface="KG A Teeny Tiny Font" pitchFamily="2" charset="0"/>
            </a:endParaRPr>
          </a:p>
        </p:txBody>
      </p:sp>
      <p:sp>
        <p:nvSpPr>
          <p:cNvPr id="4" name="Rectangle 3"/>
          <p:cNvSpPr/>
          <p:nvPr/>
        </p:nvSpPr>
        <p:spPr>
          <a:xfrm>
            <a:off x="533400" y="720804"/>
            <a:ext cx="8001000" cy="1107996"/>
          </a:xfrm>
          <a:prstGeom prst="rect">
            <a:avLst/>
          </a:prstGeom>
          <a:noFill/>
        </p:spPr>
        <p:txBody>
          <a:bodyPr wrap="square" lIns="91440" tIns="45720" rIns="91440" bIns="45720">
            <a:spAutoFit/>
          </a:bodyPr>
          <a:lstStyle/>
          <a:p>
            <a:pPr algn="ctr"/>
            <a:r>
              <a:rPr lang="en-US" sz="6600" cap="none" spc="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rPr>
              <a:t>Math</a:t>
            </a:r>
            <a:endParaRPr lang="en-US" sz="8000" cap="none" spc="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endParaRPr>
          </a:p>
        </p:txBody>
      </p:sp>
      <p:sp>
        <p:nvSpPr>
          <p:cNvPr id="2" name="Rectangle 1">
            <a:extLst>
              <a:ext uri="{FF2B5EF4-FFF2-40B4-BE49-F238E27FC236}">
                <a16:creationId xmlns:a16="http://schemas.microsoft.com/office/drawing/2014/main" id="{AA83E839-C79D-4909-A82E-E45A3E81F90C}"/>
              </a:ext>
            </a:extLst>
          </p:cNvPr>
          <p:cNvSpPr/>
          <p:nvPr/>
        </p:nvSpPr>
        <p:spPr>
          <a:xfrm>
            <a:off x="533400" y="1789093"/>
            <a:ext cx="6553200" cy="4401205"/>
          </a:xfrm>
          <a:prstGeom prst="rect">
            <a:avLst/>
          </a:prstGeom>
        </p:spPr>
        <p:txBody>
          <a:bodyPr wrap="square">
            <a:spAutoFit/>
          </a:bodyPr>
          <a:lstStyle/>
          <a:p>
            <a:pPr marL="342900" indent="-342900">
              <a:buFont typeface="Wingdings" panose="05000000000000000000" pitchFamily="2" charset="2"/>
              <a:buChar char="v"/>
            </a:pPr>
            <a:r>
              <a:rPr lang="en-US" sz="2000" b="1" dirty="0">
                <a:latin typeface="Tempus Sans ITC" panose="04020404030D07020202" pitchFamily="82" charset="0"/>
              </a:rPr>
              <a:t>Counting to 100 </a:t>
            </a:r>
          </a:p>
          <a:p>
            <a:pPr marL="342900" indent="-342900">
              <a:buFont typeface="Wingdings" panose="05000000000000000000" pitchFamily="2" charset="2"/>
              <a:buChar char="v"/>
            </a:pPr>
            <a:r>
              <a:rPr lang="en-US" sz="2000" b="1" dirty="0">
                <a:latin typeface="Tempus Sans ITC" panose="04020404030D07020202" pitchFamily="82" charset="0"/>
              </a:rPr>
              <a:t>Recognizing and writing numbers 0 – 20</a:t>
            </a:r>
          </a:p>
          <a:p>
            <a:pPr marL="342900" indent="-342900">
              <a:buFont typeface="Wingdings" panose="05000000000000000000" pitchFamily="2" charset="2"/>
              <a:buChar char="v"/>
            </a:pPr>
            <a:r>
              <a:rPr lang="en-US" sz="2000" b="1" dirty="0">
                <a:latin typeface="Tempus Sans ITC" panose="04020404030D07020202" pitchFamily="82" charset="0"/>
              </a:rPr>
              <a:t>Subitizing – identifying a small amount of objects by sight (without counting) for groups of 1 – 5 items</a:t>
            </a:r>
          </a:p>
          <a:p>
            <a:pPr marL="342900" indent="-342900">
              <a:buFont typeface="Wingdings" panose="05000000000000000000" pitchFamily="2" charset="2"/>
              <a:buChar char="v"/>
            </a:pPr>
            <a:r>
              <a:rPr lang="en-US" sz="2000" b="1" dirty="0">
                <a:latin typeface="Tempus Sans ITC" panose="04020404030D07020202" pitchFamily="82" charset="0"/>
              </a:rPr>
              <a:t>Addition &amp; subtraction with numbers up to 10</a:t>
            </a:r>
          </a:p>
          <a:p>
            <a:pPr marL="342900" indent="-342900">
              <a:buFont typeface="Wingdings" panose="05000000000000000000" pitchFamily="2" charset="2"/>
              <a:buChar char="v"/>
            </a:pPr>
            <a:r>
              <a:rPr lang="en-US" sz="2000" b="1" dirty="0">
                <a:latin typeface="Tempus Sans ITC" panose="04020404030D07020202" pitchFamily="82" charset="0"/>
              </a:rPr>
              <a:t>Decomposing numbers into tens and ones (for example, 17 is 1 ten and 7 ones)</a:t>
            </a:r>
          </a:p>
          <a:p>
            <a:pPr marL="342900" indent="-342900">
              <a:buFont typeface="Wingdings" panose="05000000000000000000" pitchFamily="2" charset="2"/>
              <a:buChar char="v"/>
            </a:pPr>
            <a:r>
              <a:rPr lang="en-US" sz="2000" b="1" dirty="0">
                <a:latin typeface="Tempus Sans ITC" panose="04020404030D07020202" pitchFamily="82" charset="0"/>
              </a:rPr>
              <a:t>2 and 3 dimensional shapes – identify, describe, &amp; compare and contrast</a:t>
            </a:r>
          </a:p>
          <a:p>
            <a:pPr marL="342900" indent="-342900">
              <a:buFont typeface="Wingdings" panose="05000000000000000000" pitchFamily="2" charset="2"/>
              <a:buChar char="v"/>
            </a:pPr>
            <a:r>
              <a:rPr lang="en-US" sz="2000" b="1" dirty="0">
                <a:latin typeface="Tempus Sans ITC" panose="04020404030D07020202" pitchFamily="82" charset="0"/>
              </a:rPr>
              <a:t>Measurement – length and weight (nonstandard)</a:t>
            </a:r>
          </a:p>
          <a:p>
            <a:r>
              <a:rPr lang="en-US" sz="2000" b="1" i="1" u="sng" dirty="0">
                <a:latin typeface="Tempus Sans ITC" panose="04020404030D07020202" pitchFamily="82" charset="0"/>
              </a:rPr>
              <a:t>How will it be taught? </a:t>
            </a:r>
          </a:p>
          <a:p>
            <a:pPr marL="342900" indent="-342900">
              <a:buFont typeface="Wingdings" panose="05000000000000000000" pitchFamily="2" charset="2"/>
              <a:buChar char="v"/>
            </a:pPr>
            <a:r>
              <a:rPr lang="en-US" sz="2000" b="1" dirty="0">
                <a:latin typeface="Tempus Sans ITC" panose="04020404030D07020202" pitchFamily="82" charset="0"/>
              </a:rPr>
              <a:t>Whole group mini lessons</a:t>
            </a:r>
          </a:p>
          <a:p>
            <a:pPr marL="342900" indent="-342900">
              <a:buFont typeface="Wingdings" panose="05000000000000000000" pitchFamily="2" charset="2"/>
              <a:buChar char="v"/>
            </a:pPr>
            <a:r>
              <a:rPr lang="en-US" sz="2000" b="1" dirty="0">
                <a:latin typeface="Tempus Sans ITC" panose="04020404030D07020202" pitchFamily="82" charset="0"/>
              </a:rPr>
              <a:t> Math Journals</a:t>
            </a:r>
          </a:p>
          <a:p>
            <a:pPr marL="342900" indent="-342900">
              <a:buFont typeface="Wingdings" panose="05000000000000000000" pitchFamily="2" charset="2"/>
              <a:buChar char="v"/>
            </a:pPr>
            <a:r>
              <a:rPr lang="en-US" sz="2000" b="1" dirty="0">
                <a:latin typeface="Tempus Sans ITC" panose="04020404030D07020202" pitchFamily="82" charset="0"/>
              </a:rPr>
              <a:t> Math Tubs &amp; “Teacher Table”</a:t>
            </a:r>
          </a:p>
        </p:txBody>
      </p:sp>
    </p:spTree>
    <p:extLst>
      <p:ext uri="{BB962C8B-B14F-4D97-AF65-F5344CB8AC3E}">
        <p14:creationId xmlns:p14="http://schemas.microsoft.com/office/powerpoint/2010/main" val="2870030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nodePh="1">
                                  <p:stCondLst>
                                    <p:cond delay="0"/>
                                  </p:stCondLst>
                                  <p:endCondLst>
                                    <p:cond evt="begin" delay="0">
                                      <p:tn val="12"/>
                                    </p:cond>
                                  </p:end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660737"/>
            <a:ext cx="8001000" cy="1015663"/>
          </a:xfrm>
          <a:prstGeom prst="rect">
            <a:avLst/>
          </a:prstGeom>
          <a:noFill/>
        </p:spPr>
        <p:txBody>
          <a:bodyPr wrap="square" lIns="91440" tIns="45720" rIns="91440" bIns="45720">
            <a:spAutoFit/>
          </a:bodyPr>
          <a:lstStyle/>
          <a:p>
            <a:pPr algn="ctr"/>
            <a:r>
              <a:rPr lang="en-US" sz="6000" cap="none" spc="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rPr>
              <a:t>Reading</a:t>
            </a:r>
            <a:endParaRPr lang="en-US" sz="8000" cap="none" spc="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endParaRPr>
          </a:p>
        </p:txBody>
      </p:sp>
      <p:sp>
        <p:nvSpPr>
          <p:cNvPr id="2" name="Rectangle 1">
            <a:extLst>
              <a:ext uri="{FF2B5EF4-FFF2-40B4-BE49-F238E27FC236}">
                <a16:creationId xmlns:a16="http://schemas.microsoft.com/office/drawing/2014/main" id="{24EDAECB-101A-4FF4-935E-4EC713F92563}"/>
              </a:ext>
            </a:extLst>
          </p:cNvPr>
          <p:cNvSpPr/>
          <p:nvPr/>
        </p:nvSpPr>
        <p:spPr>
          <a:xfrm>
            <a:off x="1143000" y="1676400"/>
            <a:ext cx="4953000" cy="4154984"/>
          </a:xfrm>
          <a:prstGeom prst="rect">
            <a:avLst/>
          </a:prstGeom>
        </p:spPr>
        <p:txBody>
          <a:bodyPr wrap="square">
            <a:spAutoFit/>
          </a:bodyPr>
          <a:lstStyle/>
          <a:p>
            <a:pPr marL="342900" indent="-342900">
              <a:buFont typeface="Wingdings" panose="05000000000000000000" pitchFamily="2" charset="2"/>
              <a:buChar char="v"/>
            </a:pPr>
            <a:r>
              <a:rPr lang="en-US" sz="2400" b="1" dirty="0">
                <a:latin typeface="Tempus Sans ITC" panose="04020404030D07020202" pitchFamily="82" charset="0"/>
              </a:rPr>
              <a:t>Please read with your child every day! </a:t>
            </a:r>
          </a:p>
          <a:p>
            <a:pPr marL="342900" indent="-342900">
              <a:buFont typeface="Wingdings" panose="05000000000000000000" pitchFamily="2" charset="2"/>
              <a:buChar char="v"/>
            </a:pPr>
            <a:r>
              <a:rPr lang="en-US" sz="2400" b="1" dirty="0">
                <a:latin typeface="Tempus Sans ITC" panose="04020404030D07020202" pitchFamily="82" charset="0"/>
              </a:rPr>
              <a:t>Print concepts (on separate hand out)</a:t>
            </a:r>
          </a:p>
          <a:p>
            <a:pPr marL="342900" indent="-342900">
              <a:buFont typeface="Wingdings" panose="05000000000000000000" pitchFamily="2" charset="2"/>
              <a:buChar char="v"/>
            </a:pPr>
            <a:r>
              <a:rPr lang="en-US" sz="2400" b="1" dirty="0">
                <a:latin typeface="Tempus Sans ITC" panose="04020404030D07020202" pitchFamily="82" charset="0"/>
              </a:rPr>
              <a:t> Sight Word practice is essential</a:t>
            </a:r>
          </a:p>
          <a:p>
            <a:pPr marL="342900" indent="-342900">
              <a:buFont typeface="Wingdings" panose="05000000000000000000" pitchFamily="2" charset="2"/>
              <a:buChar char="v"/>
            </a:pPr>
            <a:r>
              <a:rPr lang="en-US" sz="2400" b="1" dirty="0">
                <a:latin typeface="Tempus Sans ITC" panose="04020404030D07020202" pitchFamily="82" charset="0"/>
              </a:rPr>
              <a:t> Reading Strategies to decode words </a:t>
            </a:r>
          </a:p>
          <a:p>
            <a:pPr marL="342900" indent="-342900">
              <a:buFont typeface="Wingdings" panose="05000000000000000000" pitchFamily="2" charset="2"/>
              <a:buChar char="v"/>
            </a:pPr>
            <a:r>
              <a:rPr lang="en-US" sz="2400" b="1" dirty="0">
                <a:latin typeface="Tempus Sans ITC" panose="04020404030D07020202" pitchFamily="82" charset="0"/>
              </a:rPr>
              <a:t>Retelling stories &amp; answering comprehension questions – oral &amp; written </a:t>
            </a:r>
          </a:p>
          <a:p>
            <a:pPr marL="342900" indent="-342900">
              <a:buFont typeface="Wingdings" panose="05000000000000000000" pitchFamily="2" charset="2"/>
              <a:buChar char="v"/>
            </a:pPr>
            <a:r>
              <a:rPr lang="en-US" sz="2400" b="1" dirty="0">
                <a:latin typeface="Tempus Sans ITC" panose="04020404030D07020202" pitchFamily="82" charset="0"/>
              </a:rPr>
              <a:t>End of year goal is a level C/D </a:t>
            </a:r>
          </a:p>
        </p:txBody>
      </p:sp>
    </p:spTree>
    <p:extLst>
      <p:ext uri="{BB962C8B-B14F-4D97-AF65-F5344CB8AC3E}">
        <p14:creationId xmlns:p14="http://schemas.microsoft.com/office/powerpoint/2010/main" val="99583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660737"/>
            <a:ext cx="8001000" cy="1015663"/>
          </a:xfrm>
          <a:prstGeom prst="rect">
            <a:avLst/>
          </a:prstGeom>
          <a:noFill/>
        </p:spPr>
        <p:txBody>
          <a:bodyPr wrap="square" lIns="91440" tIns="45720" rIns="91440" bIns="45720">
            <a:spAutoFit/>
          </a:bodyPr>
          <a:lstStyle/>
          <a:p>
            <a:pPr algn="ctr"/>
            <a:r>
              <a:rPr lang="en-US" sz="6000" dirty="0" err="1">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rPr>
              <a:t>Letterland</a:t>
            </a:r>
            <a:endParaRPr lang="en-US" sz="8000" cap="none" spc="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endParaRPr>
          </a:p>
        </p:txBody>
      </p:sp>
      <p:sp>
        <p:nvSpPr>
          <p:cNvPr id="2" name="Rectangle 1">
            <a:extLst>
              <a:ext uri="{FF2B5EF4-FFF2-40B4-BE49-F238E27FC236}">
                <a16:creationId xmlns:a16="http://schemas.microsoft.com/office/drawing/2014/main" id="{A2CAEC8E-CC0B-4236-B015-0FAAA61075FB}"/>
              </a:ext>
            </a:extLst>
          </p:cNvPr>
          <p:cNvSpPr/>
          <p:nvPr/>
        </p:nvSpPr>
        <p:spPr>
          <a:xfrm>
            <a:off x="1066800" y="1796058"/>
            <a:ext cx="4572000" cy="4401205"/>
          </a:xfrm>
          <a:prstGeom prst="rect">
            <a:avLst/>
          </a:prstGeom>
        </p:spPr>
        <p:txBody>
          <a:bodyPr>
            <a:spAutoFit/>
          </a:bodyPr>
          <a:lstStyle/>
          <a:p>
            <a:r>
              <a:rPr lang="en-US" sz="2800" b="1" dirty="0">
                <a:latin typeface="Tempus Sans ITC" panose="04020404030D07020202" pitchFamily="82" charset="0"/>
              </a:rPr>
              <a:t>Phonics based program to teach reading and writing.</a:t>
            </a:r>
          </a:p>
          <a:p>
            <a:pPr marL="457200" indent="-457200">
              <a:buFont typeface="Wingdings" panose="05000000000000000000" pitchFamily="2" charset="2"/>
              <a:buChar char="v"/>
            </a:pPr>
            <a:r>
              <a:rPr lang="en-US" sz="2800" b="1" dirty="0">
                <a:latin typeface="Tempus Sans ITC" panose="04020404030D07020202" pitchFamily="82" charset="0"/>
              </a:rPr>
              <a:t> Stories about </a:t>
            </a:r>
            <a:r>
              <a:rPr lang="en-US" sz="2800" b="1" dirty="0" err="1">
                <a:latin typeface="Tempus Sans ITC" panose="04020404030D07020202" pitchFamily="82" charset="0"/>
              </a:rPr>
              <a:t>Letterland</a:t>
            </a:r>
            <a:r>
              <a:rPr lang="en-US" sz="2800" b="1" dirty="0">
                <a:latin typeface="Tempus Sans ITC" panose="04020404030D07020202" pitchFamily="82" charset="0"/>
              </a:rPr>
              <a:t> characters help students learn phonics facts.</a:t>
            </a:r>
          </a:p>
          <a:p>
            <a:pPr marL="457200" indent="-457200">
              <a:buFont typeface="Wingdings" panose="05000000000000000000" pitchFamily="2" charset="2"/>
              <a:buChar char="v"/>
            </a:pPr>
            <a:r>
              <a:rPr lang="en-US" sz="2800" b="1" dirty="0">
                <a:latin typeface="Tempus Sans ITC" panose="04020404030D07020202" pitchFamily="82" charset="0"/>
              </a:rPr>
              <a:t> Begins with letter shapes and sound</a:t>
            </a:r>
          </a:p>
          <a:p>
            <a:pPr marL="457200" indent="-457200">
              <a:buFont typeface="Wingdings" panose="05000000000000000000" pitchFamily="2" charset="2"/>
              <a:buChar char="v"/>
            </a:pPr>
            <a:r>
              <a:rPr lang="en-US" sz="2800" b="1" dirty="0">
                <a:latin typeface="Tempus Sans ITC" panose="04020404030D07020202" pitchFamily="82" charset="0"/>
              </a:rPr>
              <a:t>Progresses to word building and common letter patterns.</a:t>
            </a:r>
          </a:p>
        </p:txBody>
      </p:sp>
    </p:spTree>
    <p:extLst>
      <p:ext uri="{BB962C8B-B14F-4D97-AF65-F5344CB8AC3E}">
        <p14:creationId xmlns:p14="http://schemas.microsoft.com/office/powerpoint/2010/main" val="3984514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736937"/>
            <a:ext cx="8001000" cy="1015663"/>
          </a:xfrm>
          <a:prstGeom prst="rect">
            <a:avLst/>
          </a:prstGeom>
          <a:noFill/>
        </p:spPr>
        <p:txBody>
          <a:bodyPr wrap="square" lIns="91440" tIns="45720" rIns="91440" bIns="45720">
            <a:spAutoFit/>
          </a:bodyPr>
          <a:lstStyle/>
          <a:p>
            <a:pPr algn="ctr"/>
            <a:r>
              <a:rPr lang="en-US" sz="600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rPr>
              <a:t>Writing</a:t>
            </a:r>
            <a:endParaRPr lang="en-US" sz="8000" cap="none" spc="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endParaRPr>
          </a:p>
        </p:txBody>
      </p:sp>
      <p:sp>
        <p:nvSpPr>
          <p:cNvPr id="2" name="Rectangle 1">
            <a:extLst>
              <a:ext uri="{FF2B5EF4-FFF2-40B4-BE49-F238E27FC236}">
                <a16:creationId xmlns:a16="http://schemas.microsoft.com/office/drawing/2014/main" id="{A06A61DD-E877-40CC-96F1-53E7A8817144}"/>
              </a:ext>
            </a:extLst>
          </p:cNvPr>
          <p:cNvSpPr/>
          <p:nvPr/>
        </p:nvSpPr>
        <p:spPr>
          <a:xfrm>
            <a:off x="1219200" y="1820988"/>
            <a:ext cx="4572000" cy="4093428"/>
          </a:xfrm>
          <a:prstGeom prst="rect">
            <a:avLst/>
          </a:prstGeom>
        </p:spPr>
        <p:txBody>
          <a:bodyPr>
            <a:spAutoFit/>
          </a:bodyPr>
          <a:lstStyle/>
          <a:p>
            <a:pPr marL="285750" indent="-285750">
              <a:buFont typeface="Wingdings" panose="05000000000000000000" pitchFamily="2" charset="2"/>
              <a:buChar char="v"/>
            </a:pPr>
            <a:r>
              <a:rPr lang="en-US" sz="2000" b="1" dirty="0">
                <a:latin typeface="A Year Without Rain" panose="02000000000000000000" pitchFamily="2" charset="0"/>
              </a:rPr>
              <a:t>Very developmental (please take note  of handout)</a:t>
            </a:r>
          </a:p>
          <a:p>
            <a:pPr marL="285750" indent="-285750">
              <a:buFont typeface="Wingdings" panose="05000000000000000000" pitchFamily="2" charset="2"/>
              <a:buChar char="v"/>
            </a:pPr>
            <a:r>
              <a:rPr lang="en-US" sz="2000" b="1" dirty="0">
                <a:latin typeface="A Year Without Rain" panose="02000000000000000000" pitchFamily="2" charset="0"/>
              </a:rPr>
              <a:t> Each child will write at different  stages</a:t>
            </a:r>
          </a:p>
          <a:p>
            <a:pPr marL="285750" indent="-285750">
              <a:buFont typeface="Wingdings" panose="05000000000000000000" pitchFamily="2" charset="2"/>
              <a:buChar char="v"/>
            </a:pPr>
            <a:r>
              <a:rPr lang="en-US" sz="2000" b="1" dirty="0">
                <a:latin typeface="A Year Without Rain" panose="02000000000000000000" pitchFamily="2" charset="0"/>
              </a:rPr>
              <a:t> Narrative, opinion, and expository </a:t>
            </a:r>
          </a:p>
          <a:p>
            <a:pPr marL="285750" indent="-285750">
              <a:buFont typeface="Wingdings" panose="05000000000000000000" pitchFamily="2" charset="2"/>
              <a:buChar char="v"/>
            </a:pPr>
            <a:r>
              <a:rPr lang="en-US" sz="2000" b="1" dirty="0">
                <a:latin typeface="A Year Without Rain" panose="02000000000000000000" pitchFamily="2" charset="0"/>
              </a:rPr>
              <a:t> End of year goal is for students to  produce 3 to 4 sentences on one topic </a:t>
            </a:r>
          </a:p>
          <a:p>
            <a:pPr marL="285750" indent="-285750">
              <a:buFont typeface="Wingdings" panose="05000000000000000000" pitchFamily="2" charset="2"/>
              <a:buChar char="v"/>
            </a:pPr>
            <a:r>
              <a:rPr lang="en-US" sz="2000" b="1" dirty="0">
                <a:latin typeface="A Year Without Rain" panose="02000000000000000000" pitchFamily="2" charset="0"/>
              </a:rPr>
              <a:t> Phonetic spelling – encourage your child  to write using the sounds they hear in words</a:t>
            </a:r>
          </a:p>
          <a:p>
            <a:pPr marL="285750" indent="-285750">
              <a:buFont typeface="Wingdings" panose="05000000000000000000" pitchFamily="2" charset="2"/>
              <a:buChar char="v"/>
            </a:pPr>
            <a:r>
              <a:rPr lang="en-US" sz="2000" b="1" dirty="0">
                <a:latin typeface="A Year Without Rain" panose="02000000000000000000" pitchFamily="2" charset="0"/>
              </a:rPr>
              <a:t> Correct spelling of sight words</a:t>
            </a:r>
          </a:p>
          <a:p>
            <a:pPr marL="285750" indent="-285750">
              <a:buFont typeface="Wingdings" panose="05000000000000000000" pitchFamily="2" charset="2"/>
              <a:buChar char="v"/>
            </a:pPr>
            <a:r>
              <a:rPr lang="en-US" sz="2000" b="1" dirty="0">
                <a:latin typeface="A Year Without Rain" panose="02000000000000000000" pitchFamily="2" charset="0"/>
              </a:rPr>
              <a:t>  Writing conventions (capitalization, spacing, and punctuation)</a:t>
            </a:r>
          </a:p>
        </p:txBody>
      </p:sp>
    </p:spTree>
    <p:extLst>
      <p:ext uri="{BB962C8B-B14F-4D97-AF65-F5344CB8AC3E}">
        <p14:creationId xmlns:p14="http://schemas.microsoft.com/office/powerpoint/2010/main" val="439706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660737"/>
            <a:ext cx="8001000" cy="1015663"/>
          </a:xfrm>
          <a:prstGeom prst="rect">
            <a:avLst/>
          </a:prstGeom>
          <a:noFill/>
        </p:spPr>
        <p:txBody>
          <a:bodyPr wrap="square" lIns="91440" tIns="45720" rIns="91440" bIns="45720">
            <a:spAutoFit/>
          </a:bodyPr>
          <a:lstStyle/>
          <a:p>
            <a:pPr algn="ctr"/>
            <a:r>
              <a:rPr lang="en-US" sz="600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rPr>
              <a:t>Curriculum</a:t>
            </a:r>
            <a:endParaRPr lang="en-US" sz="8000" cap="none" spc="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endParaRPr>
          </a:p>
        </p:txBody>
      </p:sp>
      <p:sp>
        <p:nvSpPr>
          <p:cNvPr id="2" name="Rectangle 1">
            <a:extLst>
              <a:ext uri="{FF2B5EF4-FFF2-40B4-BE49-F238E27FC236}">
                <a16:creationId xmlns:a16="http://schemas.microsoft.com/office/drawing/2014/main" id="{89682186-AEC0-4A49-94F2-F4C3E0BD104E}"/>
              </a:ext>
            </a:extLst>
          </p:cNvPr>
          <p:cNvSpPr/>
          <p:nvPr/>
        </p:nvSpPr>
        <p:spPr>
          <a:xfrm>
            <a:off x="990600" y="2133600"/>
            <a:ext cx="4572000" cy="3539430"/>
          </a:xfrm>
          <a:prstGeom prst="rect">
            <a:avLst/>
          </a:prstGeom>
        </p:spPr>
        <p:txBody>
          <a:bodyPr>
            <a:spAutoFit/>
          </a:bodyPr>
          <a:lstStyle/>
          <a:p>
            <a:r>
              <a:rPr lang="en-US" dirty="0"/>
              <a:t> </a:t>
            </a:r>
            <a:r>
              <a:rPr lang="en-US" sz="2800" b="1" dirty="0">
                <a:latin typeface="Tempus Sans ITC" panose="04020404030D07020202" pitchFamily="82" charset="0"/>
              </a:rPr>
              <a:t>North Carolina uses Common Core Standards </a:t>
            </a:r>
          </a:p>
          <a:p>
            <a:pPr marL="457200" indent="-457200">
              <a:buFont typeface="Wingdings" panose="05000000000000000000" pitchFamily="2" charset="2"/>
              <a:buChar char="v"/>
            </a:pPr>
            <a:r>
              <a:rPr lang="en-US" sz="2800" b="1" dirty="0">
                <a:latin typeface="Tempus Sans ITC" panose="04020404030D07020202" pitchFamily="82" charset="0"/>
              </a:rPr>
              <a:t>Complete list of standards can be viewed at </a:t>
            </a:r>
            <a:r>
              <a:rPr lang="en-US" sz="2800" b="1" dirty="0">
                <a:latin typeface="Tempus Sans ITC" panose="04020404030D07020202" pitchFamily="82" charset="0"/>
                <a:hlinkClick r:id="rId2"/>
              </a:rPr>
              <a:t>www.corestandards.org</a:t>
            </a:r>
            <a:endParaRPr lang="en-US" sz="2800" b="1" dirty="0">
              <a:latin typeface="Tempus Sans ITC" panose="04020404030D07020202" pitchFamily="82" charset="0"/>
            </a:endParaRPr>
          </a:p>
          <a:p>
            <a:pPr marL="457200" indent="-457200">
              <a:buFont typeface="Wingdings" panose="05000000000000000000" pitchFamily="2" charset="2"/>
              <a:buChar char="v"/>
            </a:pPr>
            <a:r>
              <a:rPr lang="en-US" sz="2800" b="1" dirty="0">
                <a:latin typeface="Tempus Sans ITC" panose="04020404030D07020202" pitchFamily="82" charset="0"/>
              </a:rPr>
              <a:t> See “Things You Really Need to Know about Kindergarten” handout</a:t>
            </a:r>
          </a:p>
        </p:txBody>
      </p:sp>
    </p:spTree>
    <p:extLst>
      <p:ext uri="{BB962C8B-B14F-4D97-AF65-F5344CB8AC3E}">
        <p14:creationId xmlns:p14="http://schemas.microsoft.com/office/powerpoint/2010/main" val="75097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660737"/>
            <a:ext cx="8001000" cy="1015663"/>
          </a:xfrm>
          <a:prstGeom prst="rect">
            <a:avLst/>
          </a:prstGeom>
          <a:noFill/>
        </p:spPr>
        <p:txBody>
          <a:bodyPr wrap="square" lIns="91440" tIns="45720" rIns="91440" bIns="45720">
            <a:spAutoFit/>
          </a:bodyPr>
          <a:lstStyle/>
          <a:p>
            <a:pPr algn="ctr"/>
            <a:r>
              <a:rPr lang="en-US" sz="600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rPr>
              <a:t>Report Cards</a:t>
            </a:r>
            <a:endParaRPr lang="en-US" sz="6000" cap="none" spc="0" dirty="0">
              <a:ln w="38100">
                <a:solidFill>
                  <a:sysClr val="windowText" lastClr="000000"/>
                </a:solidFill>
                <a:prstDash val="solid"/>
              </a:ln>
              <a:solidFill>
                <a:srgbClr val="002060"/>
              </a:solidFill>
              <a:latin typeface="Lucida Handwriting" panose="03010101010101010101" pitchFamily="66" charset="0"/>
              <a:ea typeface="HelloScarecrow" panose="02000603000000000000" pitchFamily="2" charset="0"/>
            </a:endParaRPr>
          </a:p>
        </p:txBody>
      </p:sp>
      <p:sp>
        <p:nvSpPr>
          <p:cNvPr id="3" name="Rectangle 2">
            <a:extLst>
              <a:ext uri="{FF2B5EF4-FFF2-40B4-BE49-F238E27FC236}">
                <a16:creationId xmlns:a16="http://schemas.microsoft.com/office/drawing/2014/main" id="{D35B40E2-B2EB-4C74-8A6C-3779E50DC147}"/>
              </a:ext>
            </a:extLst>
          </p:cNvPr>
          <p:cNvSpPr/>
          <p:nvPr/>
        </p:nvSpPr>
        <p:spPr>
          <a:xfrm>
            <a:off x="914400" y="1664677"/>
            <a:ext cx="4572001" cy="4832092"/>
          </a:xfrm>
          <a:prstGeom prst="rect">
            <a:avLst/>
          </a:prstGeom>
        </p:spPr>
        <p:txBody>
          <a:bodyPr>
            <a:spAutoFit/>
          </a:bodyPr>
          <a:lstStyle/>
          <a:p>
            <a:pPr marL="342900" indent="-342900">
              <a:buFont typeface="Wingdings" panose="05000000000000000000" pitchFamily="2" charset="2"/>
              <a:buChar char="v"/>
            </a:pPr>
            <a:r>
              <a:rPr lang="en-US" sz="2800" b="1" dirty="0">
                <a:latin typeface="Tempus Sans ITC" panose="04020404030D07020202" pitchFamily="82" charset="0"/>
              </a:rPr>
              <a:t>Report cards go out at the end of every quarter. </a:t>
            </a:r>
          </a:p>
          <a:p>
            <a:pPr marL="342900" indent="-342900">
              <a:buFont typeface="Wingdings" panose="05000000000000000000" pitchFamily="2" charset="2"/>
              <a:buChar char="v"/>
            </a:pPr>
            <a:r>
              <a:rPr lang="en-US" sz="2800" b="1" dirty="0">
                <a:latin typeface="Tempus Sans ITC" panose="04020404030D07020202" pitchFamily="82" charset="0"/>
              </a:rPr>
              <a:t> </a:t>
            </a:r>
            <a:r>
              <a:rPr lang="en-US" sz="2800" b="1" dirty="0" err="1">
                <a:latin typeface="Tempus Sans ITC" panose="04020404030D07020202" pitchFamily="82" charset="0"/>
              </a:rPr>
              <a:t>mClass</a:t>
            </a:r>
            <a:r>
              <a:rPr lang="en-US" sz="2800" b="1" dirty="0">
                <a:latin typeface="Tempus Sans ITC" panose="04020404030D07020202" pitchFamily="82" charset="0"/>
              </a:rPr>
              <a:t> reading reports sent home at the beginning, middle, and end of the year. </a:t>
            </a:r>
          </a:p>
          <a:p>
            <a:pPr marL="342900" indent="-342900">
              <a:buFont typeface="Wingdings" panose="05000000000000000000" pitchFamily="2" charset="2"/>
              <a:buChar char="v"/>
            </a:pPr>
            <a:r>
              <a:rPr lang="en-US" sz="2800" b="1" dirty="0">
                <a:latin typeface="Tempus Sans ITC" panose="04020404030D07020202" pitchFamily="82" charset="0"/>
              </a:rPr>
              <a:t> Parent conferences will be held at the end of the 1st and 3rd quarters to discuss both social and academic growth.</a:t>
            </a:r>
          </a:p>
        </p:txBody>
      </p:sp>
    </p:spTree>
    <p:extLst>
      <p:ext uri="{BB962C8B-B14F-4D97-AF65-F5344CB8AC3E}">
        <p14:creationId xmlns:p14="http://schemas.microsoft.com/office/powerpoint/2010/main" val="427230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803</TotalTime>
  <Words>1001</Words>
  <Application>Microsoft Office PowerPoint</Application>
  <PresentationFormat>On-screen Show (4:3)</PresentationFormat>
  <Paragraphs>105</Paragraphs>
  <Slides>19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 Year Without Rain</vt:lpstr>
      <vt:lpstr>Arial</vt:lpstr>
      <vt:lpstr>Calibri</vt:lpstr>
      <vt:lpstr>HelloScarecrow</vt:lpstr>
      <vt:lpstr>KG A Teeny Tiny Font</vt:lpstr>
      <vt:lpstr>KG Next to Me Solid</vt:lpstr>
      <vt:lpstr>Lucida Handwriting</vt:lpstr>
      <vt:lpstr>MTF Jumpin' Jack</vt:lpstr>
      <vt:lpstr>Tempus Sans ITC</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Teacher's Clubhouse, Inc.</dc:creator>
  <cp:lastModifiedBy>Cynthia Ingalls</cp:lastModifiedBy>
  <cp:revision>44</cp:revision>
  <dcterms:created xsi:type="dcterms:W3CDTF">2016-03-05T00:52:40Z</dcterms:created>
  <dcterms:modified xsi:type="dcterms:W3CDTF">2018-08-21T21:07:47Z</dcterms:modified>
</cp:coreProperties>
</file>