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9" r:id="rId2"/>
  </p:sldIdLst>
  <p:sldSz cx="7772400" cy="10058400"/>
  <p:notesSz cx="7102475" cy="9037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03"/>
    <a:srgbClr val="7DDDFF"/>
    <a:srgbClr val="009AD0"/>
    <a:srgbClr val="005EA4"/>
    <a:srgbClr val="AD6743"/>
    <a:srgbClr val="EDB283"/>
    <a:srgbClr val="33CC33"/>
    <a:srgbClr val="008000"/>
    <a:srgbClr val="996633"/>
    <a:srgbClr val="FFE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544" autoAdjust="0"/>
    <p:restoredTop sz="94660"/>
  </p:normalViewPr>
  <p:slideViewPr>
    <p:cSldViewPr snapToGrid="0">
      <p:cViewPr varScale="1">
        <p:scale>
          <a:sx n="49" d="100"/>
          <a:sy n="49" d="100"/>
        </p:scale>
        <p:origin x="17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10855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17340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162739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426809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F2DAF9-B599-4C49-9D57-683B33906241}" type="datetimeFigureOut">
              <a:rPr lang="en-US" smtClean="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176187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F2DAF9-B599-4C49-9D57-683B33906241}" type="datetimeFigureOut">
              <a:rPr lang="en-US" smtClean="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9603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F2DAF9-B599-4C49-9D57-683B33906241}" type="datetimeFigureOut">
              <a:rPr lang="en-US" smtClean="0"/>
              <a:t>10/9/2018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31642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F2DAF9-B599-4C49-9D57-683B33906241}" type="datetimeFigureOut">
              <a:rPr lang="en-US" smtClean="0"/>
              <a:t>10/9/2018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30066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2DAF9-B599-4C49-9D57-683B33906241}" type="datetimeFigureOut">
              <a:rPr lang="en-US" smtClean="0"/>
              <a:t>10/9/2018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56905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1F2DAF9-B599-4C49-9D57-683B33906241}" type="datetimeFigureOut">
              <a:rPr lang="en-US" smtClean="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9398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1F2DAF9-B599-4C49-9D57-683B33906241}" type="datetimeFigureOut">
              <a:rPr lang="en-US" smtClean="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23013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1F2DAF9-B599-4C49-9D57-683B33906241}" type="datetimeFigureOut">
              <a:rPr lang="en-US" smtClean="0"/>
              <a:t>10/9/2018</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862E561-D891-4AB5-9FAA-9759490C6793}" type="slidenum">
              <a:rPr lang="en-US" smtClean="0"/>
              <a:t>‹#›</a:t>
            </a:fld>
            <a:endParaRPr lang="en-US" dirty="0"/>
          </a:p>
        </p:txBody>
      </p:sp>
    </p:spTree>
    <p:extLst>
      <p:ext uri="{BB962C8B-B14F-4D97-AF65-F5344CB8AC3E}">
        <p14:creationId xmlns:p14="http://schemas.microsoft.com/office/powerpoint/2010/main" val="34774011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1" name="TextBox 40"/>
          <p:cNvSpPr txBox="1"/>
          <p:nvPr/>
        </p:nvSpPr>
        <p:spPr>
          <a:xfrm>
            <a:off x="182420" y="-53401"/>
            <a:ext cx="4521927" cy="923330"/>
          </a:xfrm>
          <a:prstGeom prst="rect">
            <a:avLst/>
          </a:prstGeom>
          <a:noFill/>
        </p:spPr>
        <p:txBody>
          <a:bodyPr wrap="square" rtlCol="0">
            <a:spAutoFit/>
          </a:bodyPr>
          <a:lstStyle/>
          <a:p>
            <a:pPr algn="ctr"/>
            <a:r>
              <a:rPr lang="en-US" sz="5400" dirty="0">
                <a:solidFill>
                  <a:srgbClr val="FF8503"/>
                </a:solidFill>
                <a:latin typeface="orange juice" panose="02000000000000000000" pitchFamily="2" charset="0"/>
              </a:rPr>
              <a:t>Ingalls’</a:t>
            </a:r>
          </a:p>
        </p:txBody>
      </p:sp>
      <p:sp>
        <p:nvSpPr>
          <p:cNvPr id="42" name="TextBox 41"/>
          <p:cNvSpPr txBox="1"/>
          <p:nvPr/>
        </p:nvSpPr>
        <p:spPr>
          <a:xfrm>
            <a:off x="-19080" y="746181"/>
            <a:ext cx="4566944" cy="646331"/>
          </a:xfrm>
          <a:prstGeom prst="rect">
            <a:avLst/>
          </a:prstGeom>
          <a:noFill/>
        </p:spPr>
        <p:txBody>
          <a:bodyPr wrap="square" rtlCol="0">
            <a:spAutoFit/>
          </a:bodyPr>
          <a:lstStyle/>
          <a:p>
            <a:pPr algn="ctr"/>
            <a:r>
              <a:rPr lang="en-US" sz="3600" dirty="0">
                <a:solidFill>
                  <a:srgbClr val="FF8503"/>
                </a:solidFill>
                <a:latin typeface="orange juice" panose="02000000000000000000" pitchFamily="2" charset="0"/>
              </a:rPr>
              <a:t>Terrific Tigers</a:t>
            </a:r>
          </a:p>
        </p:txBody>
      </p:sp>
      <p:sp>
        <p:nvSpPr>
          <p:cNvPr id="43" name="TextBox 42"/>
          <p:cNvSpPr txBox="1"/>
          <p:nvPr/>
        </p:nvSpPr>
        <p:spPr>
          <a:xfrm>
            <a:off x="6103400" y="169810"/>
            <a:ext cx="1731146" cy="1200329"/>
          </a:xfrm>
          <a:prstGeom prst="rect">
            <a:avLst/>
          </a:prstGeom>
          <a:noFill/>
        </p:spPr>
        <p:txBody>
          <a:bodyPr wrap="square" rtlCol="0" anchor="ctr">
            <a:spAutoFit/>
          </a:bodyPr>
          <a:lstStyle/>
          <a:p>
            <a:pPr algn="ctr"/>
            <a:endParaRPr lang="en-US" sz="1200" dirty="0">
              <a:latin typeface="Century Gothic" panose="020B0502020202020204" pitchFamily="34" charset="0"/>
            </a:endParaRPr>
          </a:p>
          <a:p>
            <a:pPr algn="ctr"/>
            <a:r>
              <a:rPr lang="en-US" sz="1200" dirty="0">
                <a:latin typeface="A Year Without Rain" panose="02000000000000000000" pitchFamily="2" charset="0"/>
              </a:rPr>
              <a:t>October</a:t>
            </a:r>
          </a:p>
          <a:p>
            <a:pPr algn="ctr"/>
            <a:r>
              <a:rPr lang="en-US" sz="1200" dirty="0">
                <a:latin typeface="A Year Without Rain" panose="02000000000000000000" pitchFamily="2" charset="0"/>
              </a:rPr>
              <a:t>cingalls@wcpss.net</a:t>
            </a:r>
          </a:p>
          <a:p>
            <a:pPr algn="ctr"/>
            <a:r>
              <a:rPr lang="en-US" sz="1200" dirty="0">
                <a:latin typeface="A Year Without Rain" panose="02000000000000000000" pitchFamily="2" charset="0"/>
              </a:rPr>
              <a:t>mingallss.weebly.com</a:t>
            </a:r>
          </a:p>
          <a:p>
            <a:pPr algn="ctr"/>
            <a:endParaRPr lang="en-US" sz="12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45" name="TextBox 44"/>
          <p:cNvSpPr txBox="1"/>
          <p:nvPr/>
        </p:nvSpPr>
        <p:spPr>
          <a:xfrm>
            <a:off x="224164" y="2083700"/>
            <a:ext cx="3490027" cy="461665"/>
          </a:xfrm>
          <a:prstGeom prst="rect">
            <a:avLst/>
          </a:prstGeom>
          <a:noFill/>
        </p:spPr>
        <p:txBody>
          <a:bodyPr wrap="square" rtlCol="0">
            <a:spAutoFit/>
          </a:bodyPr>
          <a:lstStyle/>
          <a:p>
            <a:pPr algn="ctr"/>
            <a:r>
              <a:rPr lang="en-US" sz="2400" dirty="0">
                <a:solidFill>
                  <a:srgbClr val="FF8503"/>
                </a:solidFill>
                <a:latin typeface="orange juice" panose="02000000000000000000" pitchFamily="2" charset="0"/>
              </a:rPr>
              <a:t>What We Are Learning!</a:t>
            </a:r>
          </a:p>
        </p:txBody>
      </p:sp>
      <p:sp>
        <p:nvSpPr>
          <p:cNvPr id="47" name="TextBox 46"/>
          <p:cNvSpPr txBox="1"/>
          <p:nvPr/>
        </p:nvSpPr>
        <p:spPr>
          <a:xfrm>
            <a:off x="3990197" y="1816534"/>
            <a:ext cx="3490027" cy="523220"/>
          </a:xfrm>
          <a:prstGeom prst="rect">
            <a:avLst/>
          </a:prstGeom>
          <a:noFill/>
        </p:spPr>
        <p:txBody>
          <a:bodyPr wrap="square" rtlCol="0">
            <a:spAutoFit/>
          </a:bodyPr>
          <a:lstStyle/>
          <a:p>
            <a:pPr algn="ctr"/>
            <a:r>
              <a:rPr lang="en-US" sz="2800" dirty="0">
                <a:latin typeface="orange juice" panose="02000000000000000000" pitchFamily="2" charset="0"/>
              </a:rPr>
              <a:t>Important Events</a:t>
            </a:r>
          </a:p>
        </p:txBody>
      </p:sp>
      <p:sp>
        <p:nvSpPr>
          <p:cNvPr id="48" name="TextBox 47"/>
          <p:cNvSpPr txBox="1"/>
          <p:nvPr/>
        </p:nvSpPr>
        <p:spPr>
          <a:xfrm>
            <a:off x="294295" y="7652246"/>
            <a:ext cx="3490027" cy="523220"/>
          </a:xfrm>
          <a:prstGeom prst="rect">
            <a:avLst/>
          </a:prstGeom>
          <a:noFill/>
        </p:spPr>
        <p:txBody>
          <a:bodyPr wrap="square" rtlCol="0">
            <a:spAutoFit/>
          </a:bodyPr>
          <a:lstStyle/>
          <a:p>
            <a:pPr algn="ctr"/>
            <a:r>
              <a:rPr lang="en-US" sz="2800" dirty="0">
                <a:latin typeface="orange juice" panose="02000000000000000000" pitchFamily="2" charset="0"/>
              </a:rPr>
              <a:t>Classroom Needs</a:t>
            </a:r>
          </a:p>
        </p:txBody>
      </p:sp>
      <p:sp>
        <p:nvSpPr>
          <p:cNvPr id="49" name="TextBox 48"/>
          <p:cNvSpPr txBox="1"/>
          <p:nvPr/>
        </p:nvSpPr>
        <p:spPr>
          <a:xfrm>
            <a:off x="182420" y="2595774"/>
            <a:ext cx="3666477" cy="5324535"/>
          </a:xfrm>
          <a:prstGeom prst="rect">
            <a:avLst/>
          </a:prstGeom>
          <a:noFill/>
        </p:spPr>
        <p:txBody>
          <a:bodyPr wrap="square" rtlCol="0" anchor="ctr">
            <a:spAutoFit/>
          </a:bodyPr>
          <a:lstStyle/>
          <a:p>
            <a:r>
              <a:rPr lang="en-US" sz="1600" dirty="0">
                <a:latin typeface="A Year Without Rain" panose="02000000000000000000" pitchFamily="2" charset="0"/>
              </a:rPr>
              <a:t>Literacy- While reading we will be focusing on retelling, making connections and visualizing pictures in our heads through various stories.</a:t>
            </a:r>
          </a:p>
          <a:p>
            <a:endParaRPr lang="en-US" sz="1600" dirty="0">
              <a:latin typeface="A Year Without Rain" panose="02000000000000000000" pitchFamily="2" charset="0"/>
            </a:endParaRPr>
          </a:p>
          <a:p>
            <a:r>
              <a:rPr lang="en-US" sz="1600" dirty="0">
                <a:latin typeface="A Year Without Rain" panose="02000000000000000000" pitchFamily="2" charset="0"/>
              </a:rPr>
              <a:t>Writer’s Workshop- We are continuing to work on our sentence structure and making sure we have spaces between our words, an uppercase letter to start our sentences and a period to end.</a:t>
            </a:r>
          </a:p>
          <a:p>
            <a:endParaRPr lang="en-US" sz="1600" dirty="0">
              <a:latin typeface="A Year Without Rain" panose="02000000000000000000" pitchFamily="2" charset="0"/>
            </a:endParaRPr>
          </a:p>
          <a:p>
            <a:r>
              <a:rPr lang="en-US" sz="1600" dirty="0">
                <a:latin typeface="A Year Without Rain" panose="02000000000000000000" pitchFamily="2" charset="0"/>
              </a:rPr>
              <a:t>Math- Working on our numbers 1-20, specifically focusing on composing and decomposing numbers 11-19.</a:t>
            </a:r>
          </a:p>
          <a:p>
            <a:endParaRPr lang="en-US" sz="1600" dirty="0">
              <a:latin typeface="A Year Without Rain" panose="02000000000000000000" pitchFamily="2" charset="0"/>
            </a:endParaRPr>
          </a:p>
          <a:p>
            <a:r>
              <a:rPr lang="en-US" sz="1600" dirty="0">
                <a:latin typeface="A Year Without Rain" panose="02000000000000000000" pitchFamily="2" charset="0"/>
              </a:rPr>
              <a:t>Science: We will finish up our Forces and Motion unit and begin working on investigating properties.</a:t>
            </a:r>
          </a:p>
          <a:p>
            <a:endParaRPr lang="en-US" sz="1400" dirty="0">
              <a:latin typeface="A Year Without Rain" panose="02000000000000000000" pitchFamily="2" charset="0"/>
            </a:endParaRPr>
          </a:p>
          <a:p>
            <a:endParaRPr lang="en-US" sz="1300" dirty="0">
              <a:latin typeface="A Year Without Rain" panose="02000000000000000000" pitchFamily="2" charset="0"/>
            </a:endParaRPr>
          </a:p>
          <a:p>
            <a:endParaRPr lang="en-US" sz="13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50" name="TextBox 49"/>
          <p:cNvSpPr txBox="1"/>
          <p:nvPr/>
        </p:nvSpPr>
        <p:spPr>
          <a:xfrm>
            <a:off x="4031357" y="1898539"/>
            <a:ext cx="3666477" cy="2407775"/>
          </a:xfrm>
          <a:prstGeom prst="rect">
            <a:avLst/>
          </a:prstGeom>
          <a:noFill/>
        </p:spPr>
        <p:txBody>
          <a:bodyPr wrap="square" rtlCol="0" anchor="ctr">
            <a:spAutoFit/>
          </a:bodyPr>
          <a:lstStyle/>
          <a:p>
            <a:pPr>
              <a:lnSpc>
                <a:spcPct val="150000"/>
              </a:lnSpc>
            </a:pPr>
            <a:endParaRPr lang="en-US" sz="1600" dirty="0">
              <a:latin typeface="A Year Without Rain" panose="02000000000000000000" pitchFamily="2" charset="0"/>
            </a:endParaRPr>
          </a:p>
          <a:p>
            <a:pPr marL="171450" indent="-171450">
              <a:lnSpc>
                <a:spcPct val="150000"/>
              </a:lnSpc>
              <a:buFont typeface="Arial" panose="020B0604020202020204" pitchFamily="34" charset="0"/>
              <a:buChar char="•"/>
            </a:pPr>
            <a:r>
              <a:rPr lang="en-US" sz="1000" dirty="0">
                <a:latin typeface="A Year Without Rain" panose="02000000000000000000" pitchFamily="2" charset="0"/>
              </a:rPr>
              <a:t>4</a:t>
            </a:r>
            <a:r>
              <a:rPr lang="en-US" sz="1000" baseline="30000" dirty="0">
                <a:latin typeface="A Year Without Rain" panose="02000000000000000000" pitchFamily="2" charset="0"/>
              </a:rPr>
              <a:t>th</a:t>
            </a:r>
            <a:r>
              <a:rPr lang="en-US" sz="1000" dirty="0">
                <a:latin typeface="A Year Without Rain" panose="02000000000000000000" pitchFamily="2" charset="0"/>
              </a:rPr>
              <a:t> Field Trip Pumpkin Patch</a:t>
            </a:r>
          </a:p>
          <a:p>
            <a:pPr marL="171450" indent="-171450">
              <a:lnSpc>
                <a:spcPct val="150000"/>
              </a:lnSpc>
              <a:buFont typeface="Arial" panose="020B0604020202020204" pitchFamily="34" charset="0"/>
              <a:buChar char="•"/>
            </a:pPr>
            <a:r>
              <a:rPr lang="en-US" sz="1000" dirty="0">
                <a:latin typeface="A Year Without Rain" panose="02000000000000000000" pitchFamily="2" charset="0"/>
              </a:rPr>
              <a:t>5</a:t>
            </a:r>
            <a:r>
              <a:rPr lang="en-US" sz="1000" baseline="30000" dirty="0">
                <a:latin typeface="A Year Without Rain" panose="02000000000000000000" pitchFamily="2" charset="0"/>
              </a:rPr>
              <a:t>th</a:t>
            </a:r>
            <a:r>
              <a:rPr lang="en-US" sz="1000" dirty="0">
                <a:latin typeface="A Year Without Rain" panose="02000000000000000000" pitchFamily="2" charset="0"/>
              </a:rPr>
              <a:t> Aly’s Birthday &amp; PTA Family Fun Night</a:t>
            </a:r>
          </a:p>
          <a:p>
            <a:pPr marL="171450" indent="-171450">
              <a:lnSpc>
                <a:spcPct val="150000"/>
              </a:lnSpc>
              <a:buFont typeface="Arial" panose="020B0604020202020204" pitchFamily="34" charset="0"/>
              <a:buChar char="•"/>
            </a:pPr>
            <a:r>
              <a:rPr lang="en-US" sz="1000" dirty="0">
                <a:latin typeface="A Year Without Rain" panose="02000000000000000000" pitchFamily="2" charset="0"/>
              </a:rPr>
              <a:t>11</a:t>
            </a:r>
            <a:r>
              <a:rPr lang="en-US" sz="1000" baseline="30000" dirty="0">
                <a:latin typeface="A Year Without Rain" panose="02000000000000000000" pitchFamily="2" charset="0"/>
              </a:rPr>
              <a:t>th</a:t>
            </a:r>
            <a:r>
              <a:rPr lang="en-US" sz="1000" dirty="0">
                <a:latin typeface="A Year Without Rain" panose="02000000000000000000" pitchFamily="2" charset="0"/>
              </a:rPr>
              <a:t> Make up Pictures</a:t>
            </a:r>
          </a:p>
          <a:p>
            <a:pPr marL="171450" indent="-171450">
              <a:lnSpc>
                <a:spcPct val="150000"/>
              </a:lnSpc>
              <a:buFont typeface="Arial" panose="020B0604020202020204" pitchFamily="34" charset="0"/>
              <a:buChar char="•"/>
            </a:pPr>
            <a:r>
              <a:rPr lang="en-US" sz="1000" dirty="0">
                <a:latin typeface="A Year Without Rain" panose="02000000000000000000" pitchFamily="2" charset="0"/>
              </a:rPr>
              <a:t>14</a:t>
            </a:r>
            <a:r>
              <a:rPr lang="en-US" sz="1000" baseline="30000" dirty="0">
                <a:latin typeface="A Year Without Rain" panose="02000000000000000000" pitchFamily="2" charset="0"/>
              </a:rPr>
              <a:t>th</a:t>
            </a:r>
            <a:r>
              <a:rPr lang="en-US" sz="1000" dirty="0">
                <a:latin typeface="A Year Without Rain" panose="02000000000000000000" pitchFamily="2" charset="0"/>
              </a:rPr>
              <a:t> Camp Chameleon Workday</a:t>
            </a:r>
          </a:p>
          <a:p>
            <a:pPr marL="171450" indent="-171450">
              <a:lnSpc>
                <a:spcPct val="150000"/>
              </a:lnSpc>
              <a:buFont typeface="Arial" panose="020B0604020202020204" pitchFamily="34" charset="0"/>
              <a:buChar char="•"/>
            </a:pPr>
            <a:r>
              <a:rPr lang="en-US" sz="1000" dirty="0">
                <a:latin typeface="A Year Without Rain" panose="02000000000000000000" pitchFamily="2" charset="0"/>
              </a:rPr>
              <a:t>19</a:t>
            </a:r>
            <a:r>
              <a:rPr lang="en-US" sz="1000" baseline="30000" dirty="0">
                <a:latin typeface="A Year Without Rain" panose="02000000000000000000" pitchFamily="2" charset="0"/>
              </a:rPr>
              <a:t>th</a:t>
            </a:r>
            <a:r>
              <a:rPr lang="en-US" sz="1000" dirty="0">
                <a:latin typeface="A Year Without Rain" panose="02000000000000000000" pitchFamily="2" charset="0"/>
              </a:rPr>
              <a:t> Track Out</a:t>
            </a:r>
          </a:p>
          <a:p>
            <a:pPr marL="171450" indent="-171450">
              <a:lnSpc>
                <a:spcPct val="150000"/>
              </a:lnSpc>
              <a:buFont typeface="Arial" panose="020B0604020202020204" pitchFamily="34" charset="0"/>
              <a:buChar char="•"/>
            </a:pPr>
            <a:r>
              <a:rPr lang="en-US" sz="1000" dirty="0">
                <a:latin typeface="A Year Without Rain" panose="02000000000000000000" pitchFamily="2" charset="0"/>
              </a:rPr>
              <a:t>24</a:t>
            </a:r>
            <a:r>
              <a:rPr lang="en-US" sz="1000" baseline="30000" dirty="0">
                <a:latin typeface="A Year Without Rain" panose="02000000000000000000" pitchFamily="2" charset="0"/>
              </a:rPr>
              <a:t>th</a:t>
            </a:r>
            <a:r>
              <a:rPr lang="en-US" sz="1000" dirty="0">
                <a:latin typeface="A Year Without Rain" panose="02000000000000000000" pitchFamily="2" charset="0"/>
              </a:rPr>
              <a:t> Vinny’s Birthday</a:t>
            </a:r>
          </a:p>
          <a:p>
            <a:pPr marL="171450" indent="-171450">
              <a:lnSpc>
                <a:spcPct val="150000"/>
              </a:lnSpc>
              <a:buFont typeface="Arial" panose="020B0604020202020204" pitchFamily="34" charset="0"/>
              <a:buChar char="•"/>
            </a:pPr>
            <a:r>
              <a:rPr lang="en-US" sz="1000" dirty="0">
                <a:latin typeface="A Year Without Rain" panose="02000000000000000000" pitchFamily="2" charset="0"/>
              </a:rPr>
              <a:t>30</a:t>
            </a:r>
            <a:r>
              <a:rPr lang="en-US" sz="1000" baseline="30000" dirty="0">
                <a:latin typeface="A Year Without Rain" panose="02000000000000000000" pitchFamily="2" charset="0"/>
              </a:rPr>
              <a:t>th</a:t>
            </a:r>
            <a:r>
              <a:rPr lang="en-US" sz="1000" dirty="0">
                <a:latin typeface="A Year Without Rain" panose="02000000000000000000" pitchFamily="2" charset="0"/>
              </a:rPr>
              <a:t> Parent Academy Night 5:30-7:00</a:t>
            </a:r>
          </a:p>
          <a:p>
            <a:pPr marL="171450" indent="-171450">
              <a:lnSpc>
                <a:spcPct val="150000"/>
              </a:lnSpc>
              <a:buFont typeface="Arial" panose="020B0604020202020204" pitchFamily="34" charset="0"/>
              <a:buChar char="•"/>
            </a:pPr>
            <a:endParaRPr lang="en-US" sz="1600" dirty="0">
              <a:latin typeface="A Year Without Rain" panose="02000000000000000000" pitchFamily="2" charset="0"/>
            </a:endParaRPr>
          </a:p>
        </p:txBody>
      </p:sp>
      <p:sp>
        <p:nvSpPr>
          <p:cNvPr id="51" name="TextBox 50"/>
          <p:cNvSpPr txBox="1"/>
          <p:nvPr/>
        </p:nvSpPr>
        <p:spPr>
          <a:xfrm>
            <a:off x="206069" y="8265284"/>
            <a:ext cx="3666477" cy="1589025"/>
          </a:xfrm>
          <a:prstGeom prst="rect">
            <a:avLst/>
          </a:prstGeom>
          <a:noFill/>
        </p:spPr>
        <p:txBody>
          <a:bodyPr wrap="square" rtlCol="0" anchor="ctr">
            <a:spAutoFit/>
          </a:bodyPr>
          <a:lstStyle/>
          <a:p>
            <a:pPr>
              <a:lnSpc>
                <a:spcPct val="150000"/>
              </a:lnSpc>
            </a:pPr>
            <a:r>
              <a:rPr lang="en-US" sz="1100" dirty="0">
                <a:latin typeface="A Year Without Rain" panose="02000000000000000000" pitchFamily="2" charset="0"/>
              </a:rPr>
              <a:t>Thanks to Marina’s family for donating our book buckets.  It is nice to have all the notebooks, pencil pouches and folders out of the way.  Thanks to Vinny’s family for donating three of the books we will be reading this year.  There are still a few books on the wish list and we are in need of some Clorox wipes!  We want to kill as many germs as we can!!</a:t>
            </a:r>
          </a:p>
        </p:txBody>
      </p:sp>
      <p:sp>
        <p:nvSpPr>
          <p:cNvPr id="52" name="TextBox 51"/>
          <p:cNvSpPr txBox="1"/>
          <p:nvPr/>
        </p:nvSpPr>
        <p:spPr>
          <a:xfrm>
            <a:off x="4072519" y="5067691"/>
            <a:ext cx="3584155" cy="4816703"/>
          </a:xfrm>
          <a:prstGeom prst="rect">
            <a:avLst/>
          </a:prstGeom>
          <a:noFill/>
        </p:spPr>
        <p:txBody>
          <a:bodyPr wrap="square" rtlCol="0" anchor="ctr">
            <a:spAutoFit/>
          </a:bodyPr>
          <a:lstStyle/>
          <a:p>
            <a:r>
              <a:rPr lang="en-US" sz="1600" dirty="0">
                <a:latin typeface="A Year Without Rain" panose="02000000000000000000" pitchFamily="2" charset="0"/>
                <a:sym typeface="Wingdings" panose="05000000000000000000" pitchFamily="2" charset="2"/>
              </a:rPr>
              <a:t>We only had one parent volunteer to chaperone our field trip on October 4</a:t>
            </a:r>
            <a:r>
              <a:rPr lang="en-US" sz="1600" baseline="30000" dirty="0">
                <a:latin typeface="A Year Without Rain" panose="02000000000000000000" pitchFamily="2" charset="0"/>
                <a:sym typeface="Wingdings" panose="05000000000000000000" pitchFamily="2" charset="2"/>
              </a:rPr>
              <a:t>th</a:t>
            </a:r>
            <a:r>
              <a:rPr lang="en-US" sz="1600" dirty="0">
                <a:latin typeface="A Year Without Rain" panose="02000000000000000000" pitchFamily="2" charset="0"/>
                <a:sym typeface="Wingdings" panose="05000000000000000000" pitchFamily="2" charset="2"/>
              </a:rPr>
              <a:t>.  If you have registered to volunteer and would still like to go please let me know ASAP!</a:t>
            </a:r>
          </a:p>
          <a:p>
            <a:r>
              <a:rPr lang="en-US" sz="1600" dirty="0">
                <a:latin typeface="A Year Without Rain" panose="02000000000000000000" pitchFamily="2" charset="0"/>
                <a:sym typeface="Wingdings" panose="05000000000000000000" pitchFamily="2" charset="2"/>
              </a:rPr>
              <a:t>We had our first chance for parents to come in as a mystery reader.  Keep an eye open for the next time(it will be when our Reader’s Theater class is canceled, probably will be some time in November.) </a:t>
            </a:r>
          </a:p>
          <a:p>
            <a:r>
              <a:rPr lang="en-US" sz="1600" dirty="0">
                <a:latin typeface="A Year Without Rain" panose="02000000000000000000" pitchFamily="2" charset="0"/>
                <a:sym typeface="Wingdings" panose="05000000000000000000" pitchFamily="2" charset="2"/>
              </a:rPr>
              <a:t>Conferences will be held on November 19</a:t>
            </a:r>
            <a:r>
              <a:rPr lang="en-US" sz="1600" baseline="30000" dirty="0">
                <a:latin typeface="A Year Without Rain" panose="02000000000000000000" pitchFamily="2" charset="0"/>
                <a:sym typeface="Wingdings" panose="05000000000000000000" pitchFamily="2" charset="2"/>
              </a:rPr>
              <a:t>th</a:t>
            </a:r>
            <a:r>
              <a:rPr lang="en-US" sz="1600" dirty="0">
                <a:latin typeface="A Year Without Rain" panose="02000000000000000000" pitchFamily="2" charset="0"/>
                <a:sym typeface="Wingdings" panose="05000000000000000000" pitchFamily="2" charset="2"/>
              </a:rPr>
              <a:t>.  I will have the sign up ready by the end of this week.  It will be linked to the class website under sign ups.</a:t>
            </a:r>
          </a:p>
          <a:p>
            <a:endParaRPr lang="en-US" sz="1600" dirty="0">
              <a:latin typeface="A Year Without Rain" panose="02000000000000000000" pitchFamily="2" charset="0"/>
              <a:sym typeface="Wingdings" panose="05000000000000000000" pitchFamily="2" charset="2"/>
            </a:endParaRPr>
          </a:p>
          <a:p>
            <a:r>
              <a:rPr lang="en-US" sz="1600" dirty="0">
                <a:latin typeface="A Year Without Rain" panose="02000000000000000000" pitchFamily="2" charset="0"/>
                <a:sym typeface="Wingdings" panose="05000000000000000000" pitchFamily="2" charset="2"/>
              </a:rPr>
              <a:t>					Ms. Ingalls</a:t>
            </a:r>
            <a:endParaRPr lang="en-US" sz="1300" dirty="0">
              <a:latin typeface="A Year Without Rain" panose="02000000000000000000" pitchFamily="2" charset="0"/>
              <a:sym typeface="Wingdings" panose="05000000000000000000" pitchFamily="2" charset="2"/>
            </a:endParaRPr>
          </a:p>
          <a:p>
            <a:r>
              <a:rPr lang="en-US" sz="1300" dirty="0">
                <a:latin typeface="A Year Without Rain" panose="02000000000000000000" pitchFamily="2" charset="0"/>
                <a:sym typeface="Wingdings" panose="05000000000000000000" pitchFamily="2" charset="2"/>
              </a:rPr>
              <a:t>                                                                </a:t>
            </a:r>
          </a:p>
          <a:p>
            <a:r>
              <a:rPr lang="en-US" sz="1300" dirty="0">
                <a:latin typeface="A Year Without Rain" panose="02000000000000000000" pitchFamily="2" charset="0"/>
                <a:sym typeface="Wingdings" panose="05000000000000000000" pitchFamily="2" charset="2"/>
              </a:rPr>
              <a:t>                                  </a:t>
            </a:r>
          </a:p>
          <a:p>
            <a:r>
              <a:rPr lang="en-US" sz="1200" b="1" dirty="0">
                <a:latin typeface="Century Gothic" panose="020B0502020202020204" pitchFamily="34" charset="0"/>
                <a:sym typeface="Wingdings" panose="05000000000000000000" pitchFamily="2" charset="2"/>
              </a:rPr>
              <a:t>                                          </a:t>
            </a:r>
            <a:endParaRPr lang="en-US" sz="1200" b="1" dirty="0">
              <a:latin typeface="Century Gothic" panose="020B0502020202020204" pitchFamily="34" charset="0"/>
            </a:endParaRPr>
          </a:p>
        </p:txBody>
      </p:sp>
    </p:spTree>
    <p:extLst>
      <p:ext uri="{BB962C8B-B14F-4D97-AF65-F5344CB8AC3E}">
        <p14:creationId xmlns:p14="http://schemas.microsoft.com/office/powerpoint/2010/main" val="5438816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882</TotalTime>
  <Words>332</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 Year Without Rain</vt:lpstr>
      <vt:lpstr>Arial</vt:lpstr>
      <vt:lpstr>Calibri</vt:lpstr>
      <vt:lpstr>Calibri Light</vt:lpstr>
      <vt:lpstr>Century Gothic</vt:lpstr>
      <vt:lpstr>orange juice</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Madden</dc:creator>
  <cp:lastModifiedBy>Cynthia Ingalls</cp:lastModifiedBy>
  <cp:revision>95</cp:revision>
  <cp:lastPrinted>2018-09-30T23:37:11Z</cp:lastPrinted>
  <dcterms:created xsi:type="dcterms:W3CDTF">2016-03-19T16:39:44Z</dcterms:created>
  <dcterms:modified xsi:type="dcterms:W3CDTF">2018-10-10T01:45:06Z</dcterms:modified>
</cp:coreProperties>
</file>