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7/15/2018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3617181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7/15/2018</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50049244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JULY</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Mingalls.weebly.com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Books and Poems</a:t>
            </a:r>
          </a:p>
        </p:txBody>
      </p:sp>
      <p:sp>
        <p:nvSpPr>
          <p:cNvPr id="49" name="TextBox 48"/>
          <p:cNvSpPr txBox="1"/>
          <p:nvPr/>
        </p:nvSpPr>
        <p:spPr>
          <a:xfrm>
            <a:off x="182420" y="2582376"/>
            <a:ext cx="3666477" cy="4893647"/>
          </a:xfrm>
          <a:prstGeom prst="rect">
            <a:avLst/>
          </a:prstGeom>
          <a:noFill/>
        </p:spPr>
        <p:txBody>
          <a:bodyPr wrap="square" rtlCol="0" anchor="ctr">
            <a:spAutoFit/>
          </a:bodyPr>
          <a:lstStyle/>
          <a:p>
            <a:r>
              <a:rPr lang="en-US" dirty="0">
                <a:latin typeface="A Year Without Rain" panose="02000000000000000000" pitchFamily="2" charset="0"/>
              </a:rPr>
              <a:t>July is a short and busy month for track 3 students!  We will be going over our rules and routines and getting to know our school better!</a:t>
            </a:r>
          </a:p>
          <a:p>
            <a:endParaRPr lang="en-US" dirty="0">
              <a:latin typeface="A Year Without Rain" panose="02000000000000000000" pitchFamily="2" charset="0"/>
            </a:endParaRPr>
          </a:p>
          <a:p>
            <a:r>
              <a:rPr lang="en-US" dirty="0" err="1">
                <a:latin typeface="A Year Without Rain" panose="02000000000000000000" pitchFamily="2" charset="0"/>
              </a:rPr>
              <a:t>Letterland</a:t>
            </a:r>
            <a:r>
              <a:rPr lang="en-US" dirty="0">
                <a:latin typeface="A Year Without Rain" panose="02000000000000000000" pitchFamily="2" charset="0"/>
              </a:rPr>
              <a:t>- Introducing the letters and sounds for C, A, D, H, M, T, S, I, N</a:t>
            </a:r>
          </a:p>
          <a:p>
            <a:endParaRPr lang="en-US" dirty="0">
              <a:latin typeface="A Year Without Rain" panose="02000000000000000000" pitchFamily="2" charset="0"/>
            </a:endParaRPr>
          </a:p>
          <a:p>
            <a:r>
              <a:rPr lang="en-US" dirty="0">
                <a:latin typeface="A Year Without Rain" panose="02000000000000000000" pitchFamily="2" charset="0"/>
              </a:rPr>
              <a:t>Writing- writing our names and holding the pencil correctly.  These are VERY important skills to learn before beginning our writer’s workshop unit after track out!</a:t>
            </a:r>
          </a:p>
          <a:p>
            <a:endParaRPr lang="en-US" dirty="0">
              <a:latin typeface="A Year Without Rain" panose="02000000000000000000" pitchFamily="2" charset="0"/>
            </a:endParaRPr>
          </a:p>
          <a:p>
            <a:r>
              <a:rPr lang="en-US" dirty="0">
                <a:latin typeface="A Year Without Rain" panose="02000000000000000000" pitchFamily="2" charset="0"/>
              </a:rPr>
              <a:t>Math- identifying numbers more than one way. (10, ten, 10 objects, </a:t>
            </a:r>
            <a:r>
              <a:rPr lang="en-US" dirty="0" err="1">
                <a:latin typeface="A Year Without Rain" panose="02000000000000000000" pitchFamily="2" charset="0"/>
              </a:rPr>
              <a:t>etc</a:t>
            </a:r>
            <a:r>
              <a:rPr lang="en-US" dirty="0">
                <a:latin typeface="A Year Without Rain" panose="02000000000000000000" pitchFamily="2" charset="0"/>
              </a:rPr>
              <a:t>)</a:t>
            </a:r>
          </a:p>
          <a:p>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031357" y="2253000"/>
            <a:ext cx="3666477" cy="1842940"/>
          </a:xfrm>
          <a:prstGeom prst="rect">
            <a:avLst/>
          </a:prstGeom>
          <a:noFill/>
        </p:spPr>
        <p:txBody>
          <a:bodyPr wrap="square" rtlCol="0" anchor="ctr">
            <a:spAutoFit/>
          </a:bodyPr>
          <a:lstStyle/>
          <a:p>
            <a:pPr marL="171450" indent="-171450">
              <a:lnSpc>
                <a:spcPct val="150000"/>
              </a:lnSpc>
              <a:buFont typeface="Arial" panose="020B0604020202020204" pitchFamily="34" charset="0"/>
              <a:buChar char="•"/>
            </a:pPr>
            <a:r>
              <a:rPr lang="en-US" sz="1100" dirty="0">
                <a:latin typeface="A Year Without Rain" panose="02000000000000000000" pitchFamily="2" charset="0"/>
              </a:rPr>
              <a:t>First Day of Kindergarten 16</a:t>
            </a:r>
            <a:r>
              <a:rPr lang="en-US" sz="1100" baseline="30000" dirty="0">
                <a:latin typeface="A Year Without Rain" panose="02000000000000000000" pitchFamily="2" charset="0"/>
              </a:rPr>
              <a:t>th</a:t>
            </a:r>
            <a:endParaRPr lang="en-US" sz="1100" dirty="0">
              <a:latin typeface="A Year Without Rain" panose="02000000000000000000" pitchFamily="2" charset="0"/>
            </a:endParaRP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Parent Breakfast 16</a:t>
            </a:r>
            <a:r>
              <a:rPr lang="en-US" sz="1100" baseline="30000" dirty="0">
                <a:latin typeface="A Year Without Rain" panose="02000000000000000000" pitchFamily="2" charset="0"/>
              </a:rPr>
              <a:t>th</a:t>
            </a:r>
            <a:r>
              <a:rPr lang="en-US" sz="1100" dirty="0">
                <a:latin typeface="A Year Without Rain" panose="02000000000000000000" pitchFamily="2" charset="0"/>
              </a:rPr>
              <a:t> 9:15</a:t>
            </a: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Emmanuel’s Birthday 2oth</a:t>
            </a: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Bryan’s Birthday 23rd</a:t>
            </a: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Camp Chameleon Workday 21</a:t>
            </a:r>
            <a:r>
              <a:rPr lang="en-US" sz="1100" baseline="30000" dirty="0">
                <a:latin typeface="A Year Without Rain" panose="02000000000000000000" pitchFamily="2" charset="0"/>
              </a:rPr>
              <a:t>st</a:t>
            </a:r>
            <a:r>
              <a:rPr lang="en-US" sz="1100" dirty="0">
                <a:latin typeface="A Year Without Rain" panose="02000000000000000000" pitchFamily="2" charset="0"/>
              </a:rPr>
              <a:t> 3-5</a:t>
            </a: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Curriculum Night – 24</a:t>
            </a:r>
            <a:r>
              <a:rPr lang="en-US" sz="1100" baseline="30000" dirty="0">
                <a:latin typeface="A Year Without Rain" panose="02000000000000000000" pitchFamily="2" charset="0"/>
              </a:rPr>
              <a:t>th</a:t>
            </a:r>
            <a:r>
              <a:rPr lang="en-US" sz="1100" dirty="0">
                <a:latin typeface="A Year Without Rain" panose="02000000000000000000" pitchFamily="2" charset="0"/>
              </a:rPr>
              <a:t>  5:00-6:30</a:t>
            </a:r>
          </a:p>
          <a:p>
            <a:pPr marL="171450" indent="-171450">
              <a:lnSpc>
                <a:spcPct val="150000"/>
              </a:lnSpc>
              <a:buFont typeface="Arial" panose="020B0604020202020204" pitchFamily="34" charset="0"/>
              <a:buChar char="•"/>
            </a:pPr>
            <a:r>
              <a:rPr lang="en-US" sz="1100" dirty="0">
                <a:latin typeface="A Year Without Rain" panose="02000000000000000000" pitchFamily="2" charset="0"/>
              </a:rPr>
              <a:t>Track Out 26th</a:t>
            </a:r>
          </a:p>
        </p:txBody>
      </p:sp>
      <p:sp>
        <p:nvSpPr>
          <p:cNvPr id="51" name="TextBox 50"/>
          <p:cNvSpPr txBox="1"/>
          <p:nvPr/>
        </p:nvSpPr>
        <p:spPr>
          <a:xfrm>
            <a:off x="206069" y="8335749"/>
            <a:ext cx="3666477" cy="1448089"/>
          </a:xfrm>
          <a:prstGeom prst="rect">
            <a:avLst/>
          </a:prstGeom>
          <a:noFill/>
        </p:spPr>
        <p:txBody>
          <a:bodyPr wrap="square" rtlCol="0" anchor="ctr">
            <a:spAutoFit/>
          </a:bodyPr>
          <a:lstStyle/>
          <a:p>
            <a:pPr>
              <a:lnSpc>
                <a:spcPct val="150000"/>
              </a:lnSpc>
            </a:pPr>
            <a:r>
              <a:rPr lang="en-US" sz="1200" dirty="0">
                <a:latin typeface="A Year Without Rain" panose="02000000000000000000" pitchFamily="2" charset="0"/>
              </a:rPr>
              <a:t>Our class will read many books &amp; poems, but these are some that we will be focusing on this month. </a:t>
            </a:r>
            <a:r>
              <a:rPr lang="en-US" sz="1200" u="sng" dirty="0">
                <a:latin typeface="A Year Without Rain" panose="02000000000000000000" pitchFamily="2" charset="0"/>
              </a:rPr>
              <a:t>Chrysanthemum</a:t>
            </a:r>
            <a:r>
              <a:rPr lang="en-US" sz="1200" dirty="0">
                <a:latin typeface="A Year Without Rain" panose="02000000000000000000" pitchFamily="2" charset="0"/>
              </a:rPr>
              <a:t> by Kevin </a:t>
            </a:r>
            <a:r>
              <a:rPr lang="en-US" sz="1200" dirty="0" err="1">
                <a:latin typeface="A Year Without Rain" panose="02000000000000000000" pitchFamily="2" charset="0"/>
              </a:rPr>
              <a:t>Henkes</a:t>
            </a:r>
            <a:r>
              <a:rPr lang="en-US" sz="1200" dirty="0">
                <a:latin typeface="A Year Without Rain" panose="02000000000000000000" pitchFamily="2" charset="0"/>
              </a:rPr>
              <a:t> </a:t>
            </a:r>
            <a:r>
              <a:rPr lang="en-US" sz="1200" u="sng" dirty="0" err="1">
                <a:latin typeface="A Year Without Rain" panose="02000000000000000000" pitchFamily="2" charset="0"/>
              </a:rPr>
              <a:t>Chicka</a:t>
            </a:r>
            <a:r>
              <a:rPr lang="en-US" sz="1200" u="sng" dirty="0">
                <a:latin typeface="A Year Without Rain" panose="02000000000000000000" pitchFamily="2" charset="0"/>
              </a:rPr>
              <a:t> </a:t>
            </a:r>
            <a:r>
              <a:rPr lang="en-US" sz="1200" u="sng" dirty="0" err="1">
                <a:latin typeface="A Year Without Rain" panose="02000000000000000000" pitchFamily="2" charset="0"/>
              </a:rPr>
              <a:t>Chicka</a:t>
            </a:r>
            <a:r>
              <a:rPr lang="en-US" sz="1200" u="sng" dirty="0">
                <a:latin typeface="A Year Without Rain" panose="02000000000000000000" pitchFamily="2" charset="0"/>
              </a:rPr>
              <a:t> Boom </a:t>
            </a:r>
            <a:r>
              <a:rPr lang="en-US" sz="1200" u="sng" dirty="0" err="1">
                <a:latin typeface="A Year Without Rain" panose="02000000000000000000" pitchFamily="2" charset="0"/>
              </a:rPr>
              <a:t>Boom</a:t>
            </a:r>
            <a:r>
              <a:rPr lang="en-US" sz="1200" dirty="0">
                <a:latin typeface="A Year Without Rain" panose="02000000000000000000" pitchFamily="2" charset="0"/>
              </a:rPr>
              <a:t> by Bill Martin Jr &amp; John Archambault  Poems” “Name Chant” “Time for School”</a:t>
            </a:r>
          </a:p>
        </p:txBody>
      </p:sp>
      <p:sp>
        <p:nvSpPr>
          <p:cNvPr id="52" name="TextBox 51"/>
          <p:cNvSpPr txBox="1"/>
          <p:nvPr/>
        </p:nvSpPr>
        <p:spPr>
          <a:xfrm>
            <a:off x="4072519" y="4836840"/>
            <a:ext cx="3584155" cy="5278368"/>
          </a:xfrm>
          <a:prstGeom prst="rect">
            <a:avLst/>
          </a:prstGeom>
          <a:noFill/>
        </p:spPr>
        <p:txBody>
          <a:bodyPr wrap="square" rtlCol="0" anchor="ctr">
            <a:spAutoFit/>
          </a:bodyPr>
          <a:lstStyle/>
          <a:p>
            <a:r>
              <a:rPr lang="en-US" sz="1300" dirty="0">
                <a:latin typeface="A Year Without Rain" panose="02000000000000000000" pitchFamily="2" charset="0"/>
              </a:rPr>
              <a:t>I’m so excited to be your child’s Kindergarten teacher this year!  We are going to be learning A LOT and having A LOT of fun too </a:t>
            </a:r>
            <a:r>
              <a:rPr lang="en-US" sz="1300" dirty="0">
                <a:latin typeface="A Year Without Rain" panose="02000000000000000000" pitchFamily="2" charset="0"/>
                <a:sym typeface="Wingdings" panose="05000000000000000000" pitchFamily="2" charset="2"/>
              </a:rPr>
              <a:t>  I will be sending home newsletters as well as posting them to my website(msingalls.weebly.com) to update you on what your child will be learning.  In addition to my newsletters please check your emails daily for classroom updates and important information.  Some important things I want to point out before the school year gets into full swing.</a:t>
            </a:r>
          </a:p>
          <a:p>
            <a:pPr marL="171450" indent="-171450">
              <a:buFont typeface="Arial" panose="020B0604020202020204" pitchFamily="34" charset="0"/>
              <a:buChar char="•"/>
            </a:pPr>
            <a:r>
              <a:rPr lang="en-US" sz="1300" dirty="0">
                <a:latin typeface="A Year Without Rain" panose="02000000000000000000" pitchFamily="2" charset="0"/>
                <a:sym typeface="Wingdings" panose="05000000000000000000" pitchFamily="2" charset="2"/>
              </a:rPr>
              <a:t>PLEASE let me know if your child will be going home a different way!  You can do this by a written note in your child’s folder or calling the office. It is so important that I know this prior to dismissal </a:t>
            </a:r>
          </a:p>
          <a:p>
            <a:pPr marL="171450" indent="-171450">
              <a:buFont typeface="Arial" panose="020B0604020202020204" pitchFamily="34" charset="0"/>
              <a:buChar char="•"/>
            </a:pPr>
            <a:r>
              <a:rPr lang="en-US" sz="1300" dirty="0">
                <a:latin typeface="A Year Without Rain" panose="02000000000000000000" pitchFamily="2" charset="0"/>
                <a:sym typeface="Wingdings" panose="05000000000000000000" pitchFamily="2" charset="2"/>
              </a:rPr>
              <a:t>If your child is going to be missing school(</a:t>
            </a:r>
            <a:r>
              <a:rPr lang="en-US" sz="1300" dirty="0" err="1">
                <a:latin typeface="A Year Without Rain" panose="02000000000000000000" pitchFamily="2" charset="0"/>
                <a:sym typeface="Wingdings" panose="05000000000000000000" pitchFamily="2" charset="2"/>
              </a:rPr>
              <a:t>sick,doctor’s</a:t>
            </a:r>
            <a:r>
              <a:rPr lang="en-US" sz="1300" dirty="0">
                <a:latin typeface="A Year Without Rain" panose="02000000000000000000" pitchFamily="2" charset="0"/>
                <a:sym typeface="Wingdings" panose="05000000000000000000" pitchFamily="2" charset="2"/>
              </a:rPr>
              <a:t> appointment, family emergency, etc.) I need to know that as soon as possible.</a:t>
            </a:r>
          </a:p>
          <a:p>
            <a:pPr marL="171450" indent="-171450">
              <a:buFont typeface="Arial" panose="020B0604020202020204" pitchFamily="34" charset="0"/>
              <a:buChar char="•"/>
            </a:pPr>
            <a:r>
              <a:rPr lang="en-US" sz="1300" dirty="0">
                <a:latin typeface="A Year Without Rain" panose="02000000000000000000" pitchFamily="2" charset="0"/>
                <a:sym typeface="Wingdings" panose="05000000000000000000" pitchFamily="2" charset="2"/>
              </a:rPr>
              <a:t>Chameleon folders are sent home daily and should be returned daily.</a:t>
            </a:r>
          </a:p>
          <a:p>
            <a:r>
              <a:rPr lang="en-US" sz="1300" dirty="0">
                <a:latin typeface="A Year Without Rain" panose="02000000000000000000" pitchFamily="2" charset="0"/>
                <a:sym typeface="Wingdings" panose="05000000000000000000" pitchFamily="2" charset="2"/>
              </a:rPr>
              <a:t>I am looking forward to a great year!  If you have any questions please email me! I will try my best to respond within 24 hours. </a:t>
            </a:r>
          </a:p>
          <a:p>
            <a:r>
              <a:rPr lang="en-US" sz="1300" dirty="0">
                <a:latin typeface="A Year Without Rain" panose="02000000000000000000" pitchFamily="2" charset="0"/>
                <a:sym typeface="Wingdings" panose="05000000000000000000" pitchFamily="2" charset="2"/>
              </a:rPr>
              <a:t>                                        Ms. Ingalls</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1521685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655</TotalTime>
  <Words>412</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 Year Without Rain</vt:lpstr>
      <vt:lpstr>Arial</vt:lpstr>
      <vt:lpstr>Calibri</vt:lpstr>
      <vt:lpstr>Calibri Light</vt:lpstr>
      <vt:lpstr>Century Gothic</vt:lpstr>
      <vt:lpstr>orange juice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Tiger_NewsletterTemplate</dc:title>
  <dc:creator>Amanda Madden</dc:creator>
  <dc:description/>
  <cp:lastModifiedBy>Cynthia Ingalls</cp:lastModifiedBy>
  <cp:revision>78</cp:revision>
  <cp:lastPrinted>2018-07-15T23:11:42Z</cp:lastPrinted>
  <dcterms:created xsi:type="dcterms:W3CDTF">2016-03-19T16:39:44Z</dcterms:created>
  <dcterms:modified xsi:type="dcterms:W3CDTF">2018-07-15T23:22:25Z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Tiger_NewsletterTemplate</vt:lpwstr>
  </property>
  <property fmtid="{D5CDD505-2E9C-101B-9397-08002B2CF9AE}" pid="3" name="SlideDescription">
    <vt:lpwstr/>
  </property>
</Properties>
</file>