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35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DAF9-B599-4C49-9D57-683B33906241}" type="datetimeFigureOut">
              <a:rPr lang="en-US" smtClean="0"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80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hz/wishlist/dl/invite/geC4D9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82420" y="-53401"/>
            <a:ext cx="4521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8503"/>
                </a:solidFill>
                <a:latin typeface="orange juice" panose="02000000000000000000" pitchFamily="2" charset="0"/>
              </a:rPr>
              <a:t>Ingalls’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-19080" y="746181"/>
            <a:ext cx="456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8503"/>
                </a:solidFill>
                <a:latin typeface="orange juice" panose="02000000000000000000" pitchFamily="2" charset="0"/>
              </a:rPr>
              <a:t>Terrific Tigers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03400" y="77477"/>
            <a:ext cx="173114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latin typeface="A Year Without Rain" panose="02000000000000000000" pitchFamily="2" charset="0"/>
              </a:rPr>
              <a:t>August</a:t>
            </a:r>
          </a:p>
          <a:p>
            <a:pPr algn="ctr"/>
            <a:r>
              <a:rPr lang="en-US" sz="1200" dirty="0">
                <a:latin typeface="A Year Without Rain" panose="02000000000000000000" pitchFamily="2" charset="0"/>
              </a:rPr>
              <a:t>cingalls@wcpss.net</a:t>
            </a:r>
          </a:p>
          <a:p>
            <a:pPr algn="ctr"/>
            <a:r>
              <a:rPr lang="en-US" sz="1200" dirty="0">
                <a:latin typeface="A Year Without Rain" panose="02000000000000000000" pitchFamily="2" charset="0"/>
              </a:rPr>
              <a:t>Msingallsterrifictigers.weebly.com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4164" y="2083700"/>
            <a:ext cx="3490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8503"/>
                </a:solidFill>
                <a:latin typeface="orange juice" panose="02000000000000000000" pitchFamily="2" charset="0"/>
              </a:rPr>
              <a:t>What We Are Learning!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990197" y="1816534"/>
            <a:ext cx="3490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orange juice" panose="02000000000000000000" pitchFamily="2" charset="0"/>
              </a:rPr>
              <a:t>Important Events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94295" y="7652246"/>
            <a:ext cx="3490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orange juice" panose="02000000000000000000" pitchFamily="2" charset="0"/>
              </a:rPr>
              <a:t>Classroom Needs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82420" y="2536213"/>
            <a:ext cx="3666477" cy="49859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dirty="0" err="1">
                <a:latin typeface="A Year Without Rain" panose="02000000000000000000" pitchFamily="2" charset="0"/>
              </a:rPr>
              <a:t>Letterland</a:t>
            </a:r>
            <a:r>
              <a:rPr lang="en-US" sz="1400" dirty="0">
                <a:latin typeface="A Year Without Rain" panose="02000000000000000000" pitchFamily="2" charset="0"/>
              </a:rPr>
              <a:t>- We have completed our fast track portion of </a:t>
            </a:r>
            <a:r>
              <a:rPr lang="en-US" sz="1400" dirty="0" err="1">
                <a:latin typeface="A Year Without Rain" panose="02000000000000000000" pitchFamily="2" charset="0"/>
              </a:rPr>
              <a:t>Letterland</a:t>
            </a:r>
            <a:r>
              <a:rPr lang="en-US" sz="1400" dirty="0">
                <a:latin typeface="A Year Without Rain" panose="02000000000000000000" pitchFamily="2" charset="0"/>
              </a:rPr>
              <a:t> and will </a:t>
            </a:r>
            <a:r>
              <a:rPr lang="en-US" sz="1400" dirty="0" err="1">
                <a:latin typeface="A Year Without Rain" panose="02000000000000000000" pitchFamily="2" charset="0"/>
              </a:rPr>
              <a:t>sonn</a:t>
            </a:r>
            <a:r>
              <a:rPr lang="en-US" sz="1400" dirty="0">
                <a:latin typeface="A Year Without Rain" panose="02000000000000000000" pitchFamily="2" charset="0"/>
              </a:rPr>
              <a:t> be going more in depth with letters and their sounds, as well as handwriting.</a:t>
            </a:r>
          </a:p>
          <a:p>
            <a:endParaRPr lang="en-US" sz="1400" dirty="0">
              <a:latin typeface="A Year Without Rain" panose="02000000000000000000" pitchFamily="2" charset="0"/>
            </a:endParaRPr>
          </a:p>
          <a:p>
            <a:r>
              <a:rPr lang="en-US" sz="1400" dirty="0">
                <a:latin typeface="A Year Without Rain" panose="02000000000000000000" pitchFamily="2" charset="0"/>
              </a:rPr>
              <a:t>Writing- We are continuing to add detail to our pictures as well as introducing labels.</a:t>
            </a:r>
          </a:p>
          <a:p>
            <a:endParaRPr lang="en-US" sz="1400" dirty="0">
              <a:latin typeface="A Year Without Rain" panose="02000000000000000000" pitchFamily="2" charset="0"/>
            </a:endParaRPr>
          </a:p>
          <a:p>
            <a:r>
              <a:rPr lang="en-US" sz="1400" dirty="0">
                <a:latin typeface="A Year Without Rain" panose="02000000000000000000" pitchFamily="2" charset="0"/>
              </a:rPr>
              <a:t>Math- We will be working on identifying numbers up to 20 and introducing daily math talk and centers  </a:t>
            </a:r>
          </a:p>
          <a:p>
            <a:endParaRPr lang="en-US" sz="1400" dirty="0">
              <a:latin typeface="A Year Without Rain" panose="02000000000000000000" pitchFamily="2" charset="0"/>
            </a:endParaRPr>
          </a:p>
          <a:p>
            <a:r>
              <a:rPr lang="en-US" sz="1400" dirty="0">
                <a:latin typeface="A Year Without Rain" panose="02000000000000000000" pitchFamily="2" charset="0"/>
              </a:rPr>
              <a:t>Reader’s Workshop- We will be reading various stories and working on comprehension strategies like retell, infer, opinion, predictions and visualizing parts of a story.</a:t>
            </a:r>
          </a:p>
          <a:p>
            <a:endParaRPr lang="en-US" sz="1400" dirty="0">
              <a:latin typeface="A Year Without Rain" panose="02000000000000000000" pitchFamily="2" charset="0"/>
            </a:endParaRPr>
          </a:p>
          <a:p>
            <a:r>
              <a:rPr lang="en-US" sz="1400" dirty="0">
                <a:latin typeface="A Year Without Rain" panose="02000000000000000000" pitchFamily="2" charset="0"/>
              </a:rPr>
              <a:t>Sight Words:  WE are working on the following sight words this month:  </a:t>
            </a:r>
          </a:p>
          <a:p>
            <a:pPr algn="ctr"/>
            <a:r>
              <a:rPr lang="en-US" sz="2800" dirty="0">
                <a:latin typeface="A Year Without Rain" panose="02000000000000000000" pitchFamily="2" charset="0"/>
              </a:rPr>
              <a:t>I, a, is, to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31357" y="2336387"/>
            <a:ext cx="3666477" cy="18999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 Year Without Rain" panose="02000000000000000000" pitchFamily="2" charset="0"/>
              </a:rPr>
              <a:t>Allison’s Birthday 12th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 Year Without Rain" panose="02000000000000000000" pitchFamily="2" charset="0"/>
              </a:rPr>
              <a:t>Track in 20</a:t>
            </a:r>
            <a:r>
              <a:rPr lang="en-US" sz="1600" baseline="30000" dirty="0">
                <a:latin typeface="A Year Without Rain" panose="02000000000000000000" pitchFamily="2" charset="0"/>
              </a:rPr>
              <a:t>th</a:t>
            </a:r>
            <a:endParaRPr lang="en-US" sz="1600" dirty="0">
              <a:latin typeface="A Year Without Rain" panose="02000000000000000000" pitchFamily="2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 Year Without Rain" panose="02000000000000000000" pitchFamily="2" charset="0"/>
              </a:rPr>
              <a:t>Parent Curriculum Night 21</a:t>
            </a:r>
            <a:r>
              <a:rPr lang="en-US" sz="1600" baseline="30000" dirty="0">
                <a:latin typeface="A Year Without Rain" panose="02000000000000000000" pitchFamily="2" charset="0"/>
              </a:rPr>
              <a:t>st</a:t>
            </a:r>
            <a:r>
              <a:rPr lang="en-US" sz="1600" dirty="0">
                <a:latin typeface="A Year Without Rain" panose="02000000000000000000" pitchFamily="2" charset="0"/>
              </a:rPr>
              <a:t> 5:00-6:30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 Year Without Rain" panose="02000000000000000000" pitchFamily="2" charset="0"/>
              </a:rPr>
              <a:t>Fall Picture Day 28</a:t>
            </a:r>
            <a:r>
              <a:rPr lang="en-US" sz="1600" baseline="30000" dirty="0">
                <a:latin typeface="A Year Without Rain" panose="02000000000000000000" pitchFamily="2" charset="0"/>
              </a:rPr>
              <a:t>th</a:t>
            </a:r>
            <a:endParaRPr lang="en-US" sz="1600" dirty="0">
              <a:latin typeface="A Year Without Rain" panose="02000000000000000000" pitchFamily="2" charset="0"/>
            </a:endParaRPr>
          </a:p>
          <a:p>
            <a:pPr>
              <a:lnSpc>
                <a:spcPct val="150000"/>
              </a:lnSpc>
            </a:pPr>
            <a:endParaRPr lang="en-US" sz="1600" dirty="0">
              <a:latin typeface="A Year Without Rai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6069" y="8058752"/>
            <a:ext cx="3666477" cy="20020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A Year Without Rain" panose="02000000000000000000" pitchFamily="2" charset="0"/>
              </a:rPr>
              <a:t>A few students still need to bring in a pronged red folder.  We use these for our poetry journals.  I have bought 12 book boxes to hold the students notebooks and folders.  I still need to purchase 12 more.  I have a </a:t>
            </a:r>
            <a:r>
              <a:rPr lang="en-US" sz="1200" dirty="0" err="1">
                <a:latin typeface="A Year Without Rain" panose="02000000000000000000" pitchFamily="2" charset="0"/>
              </a:rPr>
              <a:t>wishlist</a:t>
            </a:r>
            <a:r>
              <a:rPr lang="en-US" sz="1200" dirty="0">
                <a:latin typeface="A Year Without Rain" panose="02000000000000000000" pitchFamily="2" charset="0"/>
              </a:rPr>
              <a:t> on Amazon if you would like to help us out. </a:t>
            </a:r>
            <a:r>
              <a:rPr lang="en-US" sz="1200" dirty="0">
                <a:latin typeface="A Year Without Rain" panose="02000000000000000000" pitchFamily="2" charset="0"/>
                <a:hlinkClick r:id="rId3"/>
              </a:rPr>
              <a:t>https://www.amazon.com/hz/wishlist/dl/invite/geC4D9G</a:t>
            </a:r>
            <a:endParaRPr lang="en-US" sz="1200" dirty="0">
              <a:latin typeface="A Year Without Rain" panose="02000000000000000000" pitchFamily="2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latin typeface="A Year Without Rai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72519" y="4936875"/>
            <a:ext cx="3584155" cy="5078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300" dirty="0">
                <a:latin typeface="A Year Without Rain" panose="02000000000000000000" pitchFamily="2" charset="0"/>
                <a:sym typeface="Wingdings" panose="05000000000000000000" pitchFamily="2" charset="2"/>
              </a:rPr>
              <a:t>Homework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 Year Without Rain" panose="02000000000000000000" pitchFamily="2" charset="0"/>
                <a:sym typeface="Wingdings" panose="05000000000000000000" pitchFamily="2" charset="2"/>
              </a:rPr>
              <a:t>Homework is sent home every Monday.  The homework is not meant to be completed in one night and is due back on Friday. 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 Year Without Rain" panose="02000000000000000000" pitchFamily="2" charset="0"/>
                <a:sym typeface="Wingdings" panose="05000000000000000000" pitchFamily="2" charset="2"/>
              </a:rPr>
              <a:t>I have placed each child’s RAZ kids passwords as well as their student ID numbers on the left side of your child’s folders.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 Year Without Rain" panose="02000000000000000000" pitchFamily="2" charset="0"/>
                <a:sym typeface="Wingdings" panose="05000000000000000000" pitchFamily="2" charset="2"/>
              </a:rPr>
              <a:t>What is RAZ kids?  RAZ kids is an app/website where your child can practice reading and reading comprehension.  We have seen tremendous growth in the students that practice on RAZ Kids, even weekly!</a:t>
            </a:r>
          </a:p>
          <a:p>
            <a:endParaRPr lang="en-US" sz="1300" dirty="0">
              <a:latin typeface="A Year Without Rain" panose="02000000000000000000" pitchFamily="2" charset="0"/>
              <a:sym typeface="Wingdings" panose="05000000000000000000" pitchFamily="2" charset="2"/>
            </a:endParaRPr>
          </a:p>
          <a:p>
            <a:r>
              <a:rPr lang="en-US" sz="1300" dirty="0">
                <a:latin typeface="A Year Without Rain" panose="02000000000000000000" pitchFamily="2" charset="0"/>
                <a:sym typeface="Wingdings" panose="05000000000000000000" pitchFamily="2" charset="2"/>
              </a:rPr>
              <a:t>Miscellaneous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 Year Without Rain" panose="02000000000000000000" pitchFamily="2" charset="0"/>
                <a:sym typeface="Wingdings" panose="05000000000000000000" pitchFamily="2" charset="2"/>
              </a:rPr>
              <a:t>Please send a water bottle for your child to take </a:t>
            </a:r>
            <a:r>
              <a:rPr lang="en-US" sz="1300" dirty="0" err="1">
                <a:latin typeface="A Year Without Rain" panose="02000000000000000000" pitchFamily="2" charset="0"/>
                <a:sym typeface="Wingdings" panose="05000000000000000000" pitchFamily="2" charset="2"/>
              </a:rPr>
              <a:t>woth</a:t>
            </a:r>
            <a:r>
              <a:rPr lang="en-US" sz="1300" dirty="0">
                <a:latin typeface="A Year Without Rain" panose="02000000000000000000" pitchFamily="2" charset="0"/>
                <a:sym typeface="Wingdings" panose="05000000000000000000" pitchFamily="2" charset="2"/>
              </a:rPr>
              <a:t> them when we go outside to play.  We are allowed outside unless the temperature is above 94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A Year Without Rain" panose="02000000000000000000" pitchFamily="2" charset="0"/>
                <a:sym typeface="Wingdings" panose="05000000000000000000" pitchFamily="2" charset="2"/>
              </a:rPr>
              <a:t>We are underway with community snack and about to begin having mystery readers in the classroom!  If you would like to </a:t>
            </a:r>
            <a:r>
              <a:rPr lang="en-US" sz="1300" dirty="0" err="1">
                <a:latin typeface="A Year Without Rain" panose="02000000000000000000" pitchFamily="2" charset="0"/>
                <a:sym typeface="Wingdings" panose="05000000000000000000" pitchFamily="2" charset="2"/>
              </a:rPr>
              <a:t>helpl</a:t>
            </a:r>
            <a:r>
              <a:rPr lang="en-US" sz="1300" dirty="0">
                <a:latin typeface="A Year Without Rain" panose="02000000000000000000" pitchFamily="2" charset="0"/>
                <a:sym typeface="Wingdings" panose="05000000000000000000" pitchFamily="2" charset="2"/>
              </a:rPr>
              <a:t> out please check our class website for more details!  </a:t>
            </a:r>
          </a:p>
          <a:p>
            <a:r>
              <a:rPr lang="en-US" sz="1300" dirty="0">
                <a:latin typeface="A Year Without Rain" panose="02000000000000000000" pitchFamily="2" charset="0"/>
                <a:sym typeface="Wingdings" panose="05000000000000000000" pitchFamily="2" charset="2"/>
              </a:rPr>
              <a:t>                                                                </a:t>
            </a:r>
          </a:p>
          <a:p>
            <a:r>
              <a:rPr lang="en-US" sz="1300" dirty="0">
                <a:latin typeface="A Year Without Rain" panose="02000000000000000000" pitchFamily="2" charset="0"/>
                <a:sym typeface="Wingdings" panose="05000000000000000000" pitchFamily="2" charset="2"/>
              </a:rPr>
              <a:t>                                  Ms. Ingalls</a:t>
            </a:r>
          </a:p>
          <a:p>
            <a:r>
              <a:rPr lang="en-US" sz="1200" b="1" dirty="0">
                <a:latin typeface="Century Gothic" panose="020B0502020202020204" pitchFamily="34" charset="0"/>
                <a:sym typeface="Wingdings" panose="05000000000000000000" pitchFamily="2" charset="2"/>
              </a:rPr>
              <a:t>                                          </a:t>
            </a:r>
            <a:endParaRPr lang="en-US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666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</TotalTime>
  <Words>385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 Year Without Rain</vt:lpstr>
      <vt:lpstr>Arial</vt:lpstr>
      <vt:lpstr>Calibri</vt:lpstr>
      <vt:lpstr>Calibri Light</vt:lpstr>
      <vt:lpstr>Century Gothic</vt:lpstr>
      <vt:lpstr>orange juice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Tiger_NewsletterTemplate</dc:title>
  <dc:creator>Amanda Madden</dc:creator>
  <dc:description/>
  <cp:lastModifiedBy>Cynthia Ingalls</cp:lastModifiedBy>
  <cp:revision>82</cp:revision>
  <cp:lastPrinted>2018-08-18T21:34:55Z</cp:lastPrinted>
  <dcterms:created xsi:type="dcterms:W3CDTF">2016-03-19T16:39:44Z</dcterms:created>
  <dcterms:modified xsi:type="dcterms:W3CDTF">2018-08-18T22:02:33Z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Tiger_NewsletterTemplate</vt:lpwstr>
  </property>
  <property fmtid="{D5CDD505-2E9C-101B-9397-08002B2CF9AE}" pid="3" name="SlideDescription">
    <vt:lpwstr/>
  </property>
</Properties>
</file>